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6" r:id="rId4"/>
    <p:sldId id="257" r:id="rId5"/>
    <p:sldId id="270" r:id="rId6"/>
    <p:sldId id="274" r:id="rId7"/>
    <p:sldId id="271" r:id="rId8"/>
    <p:sldId id="272" r:id="rId9"/>
    <p:sldId id="275" r:id="rId10"/>
    <p:sldId id="282" r:id="rId11"/>
    <p:sldId id="273" r:id="rId12"/>
    <p:sldId id="284" r:id="rId13"/>
    <p:sldId id="279" r:id="rId14"/>
    <p:sldId id="258" r:id="rId15"/>
    <p:sldId id="267" r:id="rId16"/>
    <p:sldId id="268" r:id="rId17"/>
    <p:sldId id="269" r:id="rId18"/>
    <p:sldId id="259" r:id="rId19"/>
    <p:sldId id="280" r:id="rId20"/>
    <p:sldId id="260" r:id="rId21"/>
    <p:sldId id="261" r:id="rId22"/>
    <p:sldId id="283" r:id="rId23"/>
    <p:sldId id="266" r:id="rId24"/>
    <p:sldId id="262" r:id="rId25"/>
    <p:sldId id="281" r:id="rId26"/>
    <p:sldId id="263" r:id="rId27"/>
    <p:sldId id="264" r:id="rId28"/>
    <p:sldId id="265"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A36E7C-76B2-F9AD-B1EF-AA32D9B4249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DDBF966-AA61-1C53-B3A0-D11CF8263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19547F7-39A0-D373-FCF1-22606F37C727}"/>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5" name="Segnaposto piè di pagina 4">
            <a:extLst>
              <a:ext uri="{FF2B5EF4-FFF2-40B4-BE49-F238E27FC236}">
                <a16:creationId xmlns:a16="http://schemas.microsoft.com/office/drawing/2014/main" id="{29A33B02-3BFB-FC5D-7C4B-3FD5FABADF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E60185-BDA4-2E3A-2B14-78CF06D4DADD}"/>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391452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62FEFE-525B-E9BE-3F05-08241CBCE0D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5375D5F-44C1-1AF4-7111-359EDA481A9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542874-B4B1-B3BD-4FC1-B097570C9436}"/>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5" name="Segnaposto piè di pagina 4">
            <a:extLst>
              <a:ext uri="{FF2B5EF4-FFF2-40B4-BE49-F238E27FC236}">
                <a16:creationId xmlns:a16="http://schemas.microsoft.com/office/drawing/2014/main" id="{64BDC1FA-D9B0-BCE5-CB8F-D5B2EE5044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AD71A9-9059-E8C4-2182-4D731D4B60B7}"/>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197258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A743166-D0E1-267B-0797-58146A9F8EC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C3A8994-0062-66BF-2C2E-6E563BC52B6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A16E215-B093-10C9-1930-B819BB76D823}"/>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5" name="Segnaposto piè di pagina 4">
            <a:extLst>
              <a:ext uri="{FF2B5EF4-FFF2-40B4-BE49-F238E27FC236}">
                <a16:creationId xmlns:a16="http://schemas.microsoft.com/office/drawing/2014/main" id="{F4A3E7BF-203C-8B66-7049-130A29473F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ECBA92-B8EF-AE48-FA47-9044A7850A7D}"/>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305243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6AF9C-F66F-856D-9CCD-E9242EE0EDF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A236A0-5D53-41A5-6DDD-DB7777241A0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18031C-F2C2-43DF-469D-48A1E032787D}"/>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5" name="Segnaposto piè di pagina 4">
            <a:extLst>
              <a:ext uri="{FF2B5EF4-FFF2-40B4-BE49-F238E27FC236}">
                <a16:creationId xmlns:a16="http://schemas.microsoft.com/office/drawing/2014/main" id="{1EA06D1A-5463-2095-C631-EC17F5BC3D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A88DA5-201A-854C-C119-6A6277A9367F}"/>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31078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8833C6-B2F2-4FB4-37F4-FA709F99DFE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A368885-B7BA-EF38-AAEE-91E033DE0F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D80CB9D-544B-13EE-BEE5-08B762EF934E}"/>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5" name="Segnaposto piè di pagina 4">
            <a:extLst>
              <a:ext uri="{FF2B5EF4-FFF2-40B4-BE49-F238E27FC236}">
                <a16:creationId xmlns:a16="http://schemas.microsoft.com/office/drawing/2014/main" id="{3E4E4B03-21B4-2D98-2E9E-D268300939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B272BF-B912-20B3-4EC4-046FA1A6770D}"/>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102336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114EE-BC6A-00E2-9528-76BA1F0DC29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330568-D30B-4E9B-F315-5230C8C9157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D8490ED-2181-B11D-4CEC-C6EEA955302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2E36D07-703C-0765-BDC5-DDFCB7B12B87}"/>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6" name="Segnaposto piè di pagina 5">
            <a:extLst>
              <a:ext uri="{FF2B5EF4-FFF2-40B4-BE49-F238E27FC236}">
                <a16:creationId xmlns:a16="http://schemas.microsoft.com/office/drawing/2014/main" id="{2677FA66-E085-75E0-6B81-A900896670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C8D671-F1E5-7451-88C6-E7F18786F971}"/>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39549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B2452-DFD3-8FD9-19AF-030C9C296A2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8C299BA-E0D7-97C5-3E29-5F44C124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7DF1E9D-FA5D-D246-339A-0CDA9139466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F95180-91D3-4E49-6051-5D15FF3B5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C8467B0-9EEF-0B06-0433-B82CA72D00A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62C417D-AD6D-B71B-4972-AE9FA6452267}"/>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8" name="Segnaposto piè di pagina 7">
            <a:extLst>
              <a:ext uri="{FF2B5EF4-FFF2-40B4-BE49-F238E27FC236}">
                <a16:creationId xmlns:a16="http://schemas.microsoft.com/office/drawing/2014/main" id="{983BA115-16BA-BA35-C2B0-A1D2C1FCC53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29A6124-C5FA-24FD-C752-7E27A8A6B275}"/>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422449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3744B-9DD3-F85E-9001-E75749C0BE9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8B2767C-3AB4-D8F9-94C6-80BFFF556FF3}"/>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4" name="Segnaposto piè di pagina 3">
            <a:extLst>
              <a:ext uri="{FF2B5EF4-FFF2-40B4-BE49-F238E27FC236}">
                <a16:creationId xmlns:a16="http://schemas.microsoft.com/office/drawing/2014/main" id="{CB25A78C-9FEE-1BF0-2CB5-3572E7296A4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1B0FE81-500D-A691-2B09-4F0D74763483}"/>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308539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3FE5211-A8F7-C16A-34E5-9E479D129479}"/>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3" name="Segnaposto piè di pagina 2">
            <a:extLst>
              <a:ext uri="{FF2B5EF4-FFF2-40B4-BE49-F238E27FC236}">
                <a16:creationId xmlns:a16="http://schemas.microsoft.com/office/drawing/2014/main" id="{2636FFFB-EF36-2357-D145-982209B9E42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10A342-C113-3C04-C786-67307F7ECF1F}"/>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325391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1E275-CEDB-D148-443F-09826DA5B30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B815720-4058-8F0B-D889-A71D217F6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744C116-536F-BDCD-FA44-CE987010C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F36A4F-A468-C549-A2C4-D8569411DF40}"/>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6" name="Segnaposto piè di pagina 5">
            <a:extLst>
              <a:ext uri="{FF2B5EF4-FFF2-40B4-BE49-F238E27FC236}">
                <a16:creationId xmlns:a16="http://schemas.microsoft.com/office/drawing/2014/main" id="{AC704FE7-0851-3FC7-82A7-51D17B6BCE3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D788A9-3EBA-F10B-3213-7DBECCBF8130}"/>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312785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57AEEB-FA6B-321B-15F3-66D4921007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A552A95-E184-A180-6ACB-547B24AF3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28B929C-5236-3BE3-B481-3EF99CD33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90F9B17-C767-B6D8-136C-181FCAE43C97}"/>
              </a:ext>
            </a:extLst>
          </p:cNvPr>
          <p:cNvSpPr>
            <a:spLocks noGrp="1"/>
          </p:cNvSpPr>
          <p:nvPr>
            <p:ph type="dt" sz="half" idx="10"/>
          </p:nvPr>
        </p:nvSpPr>
        <p:spPr/>
        <p:txBody>
          <a:bodyPr/>
          <a:lstStyle/>
          <a:p>
            <a:fld id="{1E56DDEB-FA84-43B9-9D63-429A30E5C161}" type="datetimeFigureOut">
              <a:rPr lang="it-IT" smtClean="0"/>
              <a:t>06/03/2025</a:t>
            </a:fld>
            <a:endParaRPr lang="it-IT"/>
          </a:p>
        </p:txBody>
      </p:sp>
      <p:sp>
        <p:nvSpPr>
          <p:cNvPr id="6" name="Segnaposto piè di pagina 5">
            <a:extLst>
              <a:ext uri="{FF2B5EF4-FFF2-40B4-BE49-F238E27FC236}">
                <a16:creationId xmlns:a16="http://schemas.microsoft.com/office/drawing/2014/main" id="{63676B7C-0DD5-E581-971D-C84FA55E04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D2B251-81EB-0057-4DCA-E03FBFEEC846}"/>
              </a:ext>
            </a:extLst>
          </p:cNvPr>
          <p:cNvSpPr>
            <a:spLocks noGrp="1"/>
          </p:cNvSpPr>
          <p:nvPr>
            <p:ph type="sldNum" sz="quarter" idx="12"/>
          </p:nvPr>
        </p:nvSpPr>
        <p:spPr/>
        <p:txBody>
          <a:bodyPr/>
          <a:lstStyle/>
          <a:p>
            <a:fld id="{A6145794-63E4-4955-8090-596FCC31407D}" type="slidenum">
              <a:rPr lang="it-IT" smtClean="0"/>
              <a:t>‹N›</a:t>
            </a:fld>
            <a:endParaRPr lang="it-IT"/>
          </a:p>
        </p:txBody>
      </p:sp>
    </p:spTree>
    <p:extLst>
      <p:ext uri="{BB962C8B-B14F-4D97-AF65-F5344CB8AC3E}">
        <p14:creationId xmlns:p14="http://schemas.microsoft.com/office/powerpoint/2010/main" val="207311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EC1FF3B-709D-F4EE-059D-54DC497BF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BBED45-04F2-4085-AAB9-DD627847B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DDB1AB-5463-7812-3C04-2C3C30272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56DDEB-FA84-43B9-9D63-429A30E5C161}" type="datetimeFigureOut">
              <a:rPr lang="it-IT" smtClean="0"/>
              <a:t>06/03/2025</a:t>
            </a:fld>
            <a:endParaRPr lang="it-IT"/>
          </a:p>
        </p:txBody>
      </p:sp>
      <p:sp>
        <p:nvSpPr>
          <p:cNvPr id="5" name="Segnaposto piè di pagina 4">
            <a:extLst>
              <a:ext uri="{FF2B5EF4-FFF2-40B4-BE49-F238E27FC236}">
                <a16:creationId xmlns:a16="http://schemas.microsoft.com/office/drawing/2014/main" id="{0F514F98-1CFD-DAFB-C295-181095924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7C6F337-360C-DCD2-DE38-F1BDE5AD6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145794-63E4-4955-8090-596FCC31407D}" type="slidenum">
              <a:rPr lang="it-IT" smtClean="0"/>
              <a:t>‹N›</a:t>
            </a:fld>
            <a:endParaRPr lang="it-IT"/>
          </a:p>
        </p:txBody>
      </p:sp>
    </p:spTree>
    <p:extLst>
      <p:ext uri="{BB962C8B-B14F-4D97-AF65-F5344CB8AC3E}">
        <p14:creationId xmlns:p14="http://schemas.microsoft.com/office/powerpoint/2010/main" val="81934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Fumo da una fabbrica">
            <a:extLst>
              <a:ext uri="{FF2B5EF4-FFF2-40B4-BE49-F238E27FC236}">
                <a16:creationId xmlns:a16="http://schemas.microsoft.com/office/drawing/2014/main" id="{7C976D57-CE44-CAB1-9F51-067A5D47311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603" r="26738" b="-2"/>
          <a:stretch/>
        </p:blipFill>
        <p:spPr>
          <a:xfrm>
            <a:off x="-1" y="-2"/>
            <a:ext cx="5410198" cy="6858002"/>
          </a:xfrm>
          <a:prstGeom prst="rect">
            <a:avLst/>
          </a:prstGeom>
        </p:spPr>
      </p:pic>
      <p:sp useBgFill="1">
        <p:nvSpPr>
          <p:cNvPr id="17"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6158839-D374-CD32-E25A-D04F8818F63A}"/>
              </a:ext>
            </a:extLst>
          </p:cNvPr>
          <p:cNvSpPr>
            <a:spLocks noGrp="1"/>
          </p:cNvSpPr>
          <p:nvPr>
            <p:ph type="ctrTitle"/>
          </p:nvPr>
        </p:nvSpPr>
        <p:spPr>
          <a:xfrm>
            <a:off x="6115317" y="373028"/>
            <a:ext cx="5464968" cy="1559301"/>
          </a:xfrm>
        </p:spPr>
        <p:txBody>
          <a:bodyPr vert="horz" lIns="91440" tIns="45720" rIns="91440" bIns="45720" rtlCol="0" anchor="ctr">
            <a:normAutofit/>
          </a:bodyPr>
          <a:lstStyle/>
          <a:p>
            <a:pPr algn="l"/>
            <a:r>
              <a:rPr lang="en-US" sz="4000" b="1" dirty="0" err="1"/>
              <a:t>Nucleare</a:t>
            </a:r>
            <a:r>
              <a:rPr lang="en-US" sz="4000" b="1" dirty="0"/>
              <a:t>, </a:t>
            </a:r>
            <a:r>
              <a:rPr lang="en-US" sz="4000" b="1" dirty="0" err="1"/>
              <a:t>tecnologia</a:t>
            </a:r>
            <a:r>
              <a:rPr lang="en-US" sz="4000" b="1" dirty="0"/>
              <a:t> </a:t>
            </a:r>
            <a:r>
              <a:rPr lang="en-US" sz="4000" b="1" dirty="0" err="1"/>
              <a:t>della</a:t>
            </a:r>
            <a:r>
              <a:rPr lang="en-US" sz="4000" b="1" dirty="0"/>
              <a:t> Potenza (</a:t>
            </a:r>
            <a:r>
              <a:rPr lang="en-US" sz="4000" b="1" dirty="0">
                <a:solidFill>
                  <a:srgbClr val="FF0000"/>
                </a:solidFill>
              </a:rPr>
              <a:t>Bozza 2</a:t>
            </a:r>
            <a:r>
              <a:rPr lang="en-US" sz="4000" b="1" dirty="0"/>
              <a:t>)</a:t>
            </a:r>
          </a:p>
        </p:txBody>
      </p:sp>
      <p:sp>
        <p:nvSpPr>
          <p:cNvPr id="3" name="Sottotitolo 2">
            <a:extLst>
              <a:ext uri="{FF2B5EF4-FFF2-40B4-BE49-F238E27FC236}">
                <a16:creationId xmlns:a16="http://schemas.microsoft.com/office/drawing/2014/main" id="{53B77610-8103-D569-BA71-1BBB0ADFE61F}"/>
              </a:ext>
            </a:extLst>
          </p:cNvPr>
          <p:cNvSpPr>
            <a:spLocks noGrp="1"/>
          </p:cNvSpPr>
          <p:nvPr>
            <p:ph type="subTitle" idx="1"/>
          </p:nvPr>
        </p:nvSpPr>
        <p:spPr>
          <a:xfrm>
            <a:off x="6115317" y="2305357"/>
            <a:ext cx="5247340" cy="3934721"/>
          </a:xfrm>
        </p:spPr>
        <p:txBody>
          <a:bodyPr vert="horz" lIns="91440" tIns="45720" rIns="91440" bIns="45720" rtlCol="0" anchor="ctr">
            <a:normAutofit fontScale="85000" lnSpcReduction="20000"/>
          </a:bodyPr>
          <a:lstStyle/>
          <a:p>
            <a:pPr indent="-228600" algn="l">
              <a:buFont typeface="Arial" panose="020B0604020202020204" pitchFamily="34" charset="0"/>
              <a:buChar char="•"/>
            </a:pPr>
            <a:r>
              <a:rPr lang="en-US" sz="2000" b="1" dirty="0" err="1"/>
              <a:t>Introduzione</a:t>
            </a:r>
            <a:r>
              <a:rPr lang="en-US" sz="2000" dirty="0"/>
              <a:t> (</a:t>
            </a:r>
            <a:r>
              <a:rPr lang="en-US" sz="2000" dirty="0" err="1"/>
              <a:t>aiutata</a:t>
            </a:r>
            <a:r>
              <a:rPr lang="en-US" sz="2000" dirty="0"/>
              <a:t> da Gemini e da Google) del </a:t>
            </a:r>
            <a:r>
              <a:rPr lang="en-US" sz="2000" dirty="0" err="1"/>
              <a:t>coordinatore</a:t>
            </a:r>
            <a:r>
              <a:rPr lang="en-US" sz="2000" dirty="0"/>
              <a:t> </a:t>
            </a:r>
            <a:r>
              <a:rPr lang="en-US" sz="2000" dirty="0" err="1"/>
              <a:t>dei</a:t>
            </a:r>
            <a:r>
              <a:rPr lang="en-US" sz="2000" dirty="0"/>
              <a:t> </a:t>
            </a:r>
            <a:r>
              <a:rPr lang="en-US" sz="2800" b="1" dirty="0" err="1"/>
              <a:t>Disarmisti</a:t>
            </a:r>
            <a:r>
              <a:rPr lang="en-US" sz="2800" b="1" dirty="0"/>
              <a:t> </a:t>
            </a:r>
            <a:r>
              <a:rPr lang="en-US" sz="2800" b="1" dirty="0" err="1"/>
              <a:t>esigenti</a:t>
            </a:r>
            <a:r>
              <a:rPr lang="en-US" sz="2800" b="1" dirty="0"/>
              <a:t> </a:t>
            </a:r>
            <a:r>
              <a:rPr lang="en-US" sz="2000" dirty="0"/>
              <a:t>(</a:t>
            </a:r>
            <a:r>
              <a:rPr lang="en-US" sz="2000" dirty="0" err="1"/>
              <a:t>autore</a:t>
            </a:r>
            <a:r>
              <a:rPr lang="en-US" sz="2000" dirty="0"/>
              <a:t> di </a:t>
            </a:r>
            <a:r>
              <a:rPr lang="en-US" sz="2000" dirty="0" err="1"/>
              <a:t>diversi</a:t>
            </a:r>
            <a:r>
              <a:rPr lang="en-US" sz="2000" dirty="0"/>
              <a:t> libri </a:t>
            </a:r>
            <a:r>
              <a:rPr lang="en-US" sz="2000" dirty="0" err="1"/>
              <a:t>sulla</a:t>
            </a:r>
            <a:r>
              <a:rPr lang="en-US" sz="2000" dirty="0"/>
              <a:t> “</a:t>
            </a:r>
            <a:r>
              <a:rPr lang="en-US" sz="2000" dirty="0" err="1"/>
              <a:t>follia</a:t>
            </a:r>
            <a:r>
              <a:rPr lang="en-US" sz="2000" dirty="0"/>
              <a:t>” del </a:t>
            </a:r>
            <a:r>
              <a:rPr lang="en-US" sz="2000" dirty="0" err="1"/>
              <a:t>nucleare</a:t>
            </a:r>
            <a:r>
              <a:rPr lang="en-US" sz="2000" dirty="0"/>
              <a:t>, civile e </a:t>
            </a:r>
            <a:r>
              <a:rPr lang="en-US" sz="2000" dirty="0" err="1"/>
              <a:t>militare</a:t>
            </a:r>
            <a:r>
              <a:rPr lang="en-US" sz="2000" dirty="0"/>
              <a:t>, </a:t>
            </a:r>
            <a:r>
              <a:rPr lang="en-US" sz="2000" dirty="0" err="1"/>
              <a:t>considerati</a:t>
            </a:r>
            <a:r>
              <a:rPr lang="en-US" sz="2000" dirty="0"/>
              <a:t> “Fratelli gemelli”)</a:t>
            </a:r>
          </a:p>
          <a:p>
            <a:pPr indent="-228600" algn="l">
              <a:buFont typeface="Arial" panose="020B0604020202020204" pitchFamily="34" charset="0"/>
              <a:buChar char="•"/>
            </a:pPr>
            <a:r>
              <a:rPr lang="en-US" sz="2000" dirty="0"/>
              <a:t> </a:t>
            </a:r>
            <a:r>
              <a:rPr lang="en-US" sz="2800" b="1" dirty="0"/>
              <a:t>Alfonso Navarra </a:t>
            </a:r>
            <a:r>
              <a:rPr lang="en-US" sz="2000" dirty="0"/>
              <a:t>(</a:t>
            </a:r>
            <a:r>
              <a:rPr lang="en-US" sz="2000" dirty="0" err="1"/>
              <a:t>versione</a:t>
            </a:r>
            <a:r>
              <a:rPr lang="en-US" sz="2000" dirty="0"/>
              <a:t> 2 del 6-3-2025)</a:t>
            </a:r>
          </a:p>
          <a:p>
            <a:pPr indent="-228600" algn="l">
              <a:buFont typeface="Arial" panose="020B0604020202020204" pitchFamily="34" charset="0"/>
              <a:buChar char="•"/>
            </a:pPr>
            <a:r>
              <a:rPr lang="en-US" sz="2000" dirty="0"/>
              <a:t>Webinar online del 13 </a:t>
            </a:r>
            <a:r>
              <a:rPr lang="en-US" sz="2000" dirty="0" err="1"/>
              <a:t>marzo</a:t>
            </a:r>
            <a:r>
              <a:rPr lang="en-US" sz="2000" dirty="0"/>
              <a:t> 2025 – </a:t>
            </a:r>
            <a:r>
              <a:rPr lang="en-US" sz="2000" dirty="0" err="1"/>
              <a:t>dalle</a:t>
            </a:r>
            <a:r>
              <a:rPr lang="en-US" sz="2000" dirty="0"/>
              <a:t> ore 18:00 alle ore 20:00</a:t>
            </a:r>
          </a:p>
          <a:p>
            <a:pPr indent="-228600" algn="l">
              <a:buFont typeface="Arial" panose="020B0604020202020204" pitchFamily="34" charset="0"/>
              <a:buChar char="•"/>
            </a:pPr>
            <a:r>
              <a:rPr lang="en-US" sz="2000" dirty="0"/>
              <a:t>Link per </a:t>
            </a:r>
            <a:r>
              <a:rPr lang="en-US" sz="2000" dirty="0" err="1"/>
              <a:t>partecipare</a:t>
            </a:r>
            <a:r>
              <a:rPr lang="en-US" sz="2000" dirty="0"/>
              <a:t> </a:t>
            </a:r>
            <a:r>
              <a:rPr lang="en-US" sz="2000" dirty="0" err="1"/>
              <a:t>su</a:t>
            </a:r>
            <a:r>
              <a:rPr lang="en-US" sz="2000" dirty="0"/>
              <a:t> </a:t>
            </a:r>
            <a:r>
              <a:rPr lang="en-US" sz="2000" dirty="0" err="1"/>
              <a:t>piattaforma</a:t>
            </a:r>
            <a:r>
              <a:rPr lang="en-US" sz="2000" dirty="0"/>
              <a:t> Zoom: </a:t>
            </a:r>
          </a:p>
          <a:p>
            <a:pPr indent="-228600" algn="l">
              <a:buFont typeface="Arial" panose="020B0604020202020204" pitchFamily="34" charset="0"/>
              <a:buChar char="•"/>
            </a:pPr>
            <a:r>
              <a:rPr lang="en-US" sz="2000" dirty="0"/>
              <a:t>https://us06web.zoom.us/j/84583532098?pwd=Gsx9tu3nAqPxCCCUbKQR1bO0ikU85l.1</a:t>
            </a:r>
          </a:p>
          <a:p>
            <a:pPr indent="-228600" algn="l">
              <a:buFont typeface="Arial" panose="020B0604020202020204" pitchFamily="34" charset="0"/>
              <a:buChar char="•"/>
            </a:pPr>
            <a:r>
              <a:rPr lang="en-US" sz="2000" dirty="0"/>
              <a:t>Focus: la </a:t>
            </a:r>
            <a:r>
              <a:rPr lang="en-US" sz="2000" dirty="0" err="1"/>
              <a:t>ripresa</a:t>
            </a:r>
            <a:r>
              <a:rPr lang="en-US" sz="2000" dirty="0"/>
              <a:t> del </a:t>
            </a:r>
            <a:r>
              <a:rPr lang="en-US" sz="2000" dirty="0" err="1"/>
              <a:t>nucleare</a:t>
            </a:r>
            <a:r>
              <a:rPr lang="en-US" sz="2000" dirty="0"/>
              <a:t> «civile» in Europa e in Italia</a:t>
            </a:r>
          </a:p>
          <a:p>
            <a:pPr indent="-228600" algn="l">
              <a:buFont typeface="Arial" panose="020B0604020202020204" pitchFamily="34" charset="0"/>
              <a:buChar char="•"/>
            </a:pPr>
            <a:r>
              <a:rPr lang="en-US" sz="2000" dirty="0"/>
              <a:t>Il </a:t>
            </a:r>
            <a:r>
              <a:rPr lang="en-US" sz="2000" dirty="0" err="1"/>
              <a:t>riarmo</a:t>
            </a:r>
            <a:r>
              <a:rPr lang="en-US" sz="2000" dirty="0"/>
              <a:t> </a:t>
            </a:r>
            <a:r>
              <a:rPr lang="en-US" sz="2000" dirty="0" err="1"/>
              <a:t>nucleare</a:t>
            </a:r>
            <a:r>
              <a:rPr lang="en-US" sz="2000" dirty="0"/>
              <a:t> </a:t>
            </a:r>
            <a:r>
              <a:rPr lang="en-US" sz="2000" dirty="0" err="1"/>
              <a:t>nel</a:t>
            </a:r>
            <a:r>
              <a:rPr lang="en-US" sz="2000" dirty="0"/>
              <a:t> mondo dopo il 3MSP (</a:t>
            </a:r>
            <a:r>
              <a:rPr lang="en-US" sz="2000" dirty="0" err="1"/>
              <a:t>conferenza</a:t>
            </a:r>
            <a:r>
              <a:rPr lang="en-US" sz="2000" dirty="0"/>
              <a:t> ONU a New York per il bando </a:t>
            </a:r>
            <a:r>
              <a:rPr lang="en-US" sz="2000" dirty="0" err="1"/>
              <a:t>delle</a:t>
            </a:r>
            <a:r>
              <a:rPr lang="en-US" sz="2000" dirty="0"/>
              <a:t> </a:t>
            </a:r>
            <a:r>
              <a:rPr lang="en-US" sz="2000" dirty="0" err="1"/>
              <a:t>armi</a:t>
            </a:r>
            <a:r>
              <a:rPr lang="en-US" sz="2000" dirty="0"/>
              <a:t> </a:t>
            </a:r>
            <a:r>
              <a:rPr lang="en-US" sz="2000" dirty="0" err="1"/>
              <a:t>nucleari</a:t>
            </a:r>
            <a:r>
              <a:rPr lang="en-US" sz="2000" dirty="0"/>
              <a:t>, dal 3 al 7 </a:t>
            </a:r>
            <a:r>
              <a:rPr lang="en-US" sz="2000" dirty="0" err="1"/>
              <a:t>marzo</a:t>
            </a:r>
            <a:r>
              <a:rPr lang="en-US" sz="2000" dirty="0"/>
              <a:t> 2025)</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30915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888F12-D11C-A576-B898-4D14EAB5CCC1}"/>
              </a:ext>
            </a:extLst>
          </p:cNvPr>
          <p:cNvSpPr>
            <a:spLocks noGrp="1"/>
          </p:cNvSpPr>
          <p:nvPr>
            <p:ph type="title"/>
          </p:nvPr>
        </p:nvSpPr>
        <p:spPr/>
        <p:txBody>
          <a:bodyPr/>
          <a:lstStyle/>
          <a:p>
            <a:r>
              <a:rPr lang="it-IT" dirty="0"/>
              <a:t>La «potenza» e il «profitto»: la sociologia del potere e la critica del capitalismo</a:t>
            </a:r>
          </a:p>
        </p:txBody>
      </p:sp>
      <p:sp>
        <p:nvSpPr>
          <p:cNvPr id="3" name="Segnaposto contenuto 2">
            <a:extLst>
              <a:ext uri="{FF2B5EF4-FFF2-40B4-BE49-F238E27FC236}">
                <a16:creationId xmlns:a16="http://schemas.microsoft.com/office/drawing/2014/main" id="{45704F3B-250E-6021-D52E-522FBB998892}"/>
              </a:ext>
            </a:extLst>
          </p:cNvPr>
          <p:cNvSpPr>
            <a:spLocks noGrp="1"/>
          </p:cNvSpPr>
          <p:nvPr>
            <p:ph idx="1"/>
          </p:nvPr>
        </p:nvSpPr>
        <p:spPr/>
        <p:txBody>
          <a:bodyPr>
            <a:normAutofit fontScale="47500" lnSpcReduction="20000"/>
          </a:bodyPr>
          <a:lstStyle/>
          <a:p>
            <a:r>
              <a:rPr lang="it-IT" dirty="0"/>
              <a:t>Il concetto di "tecnologia della potenza" può intrecciarsi con le teorie sociologiche marxiste e l'analisi del capitalismo, offrendo una lente critica per comprendere come le tecnologie siano strumenti di dominio e trasformazione sociale. Di seguito alcuni punti di connessione.</a:t>
            </a:r>
          </a:p>
          <a:p>
            <a:r>
              <a:rPr lang="it-IT" dirty="0"/>
              <a:t> 1. </a:t>
            </a:r>
            <a:r>
              <a:rPr lang="it-IT" b="1" dirty="0"/>
              <a:t>Tecnologia come forza produttiva e rapporto di produzione</a:t>
            </a:r>
            <a:r>
              <a:rPr lang="it-IT" dirty="0"/>
              <a:t>. Marx ha sottolineato come le tecnologie siano forze produttive fondamentali, in grado di trasformare i processi di lavoro e generare plusvalore. Nel capitalismo, le tecnologie sono utilizzate per aumentare la produttività e massimizzare i profitti, ma questo porta anche a una crescente alienazione dei lavoratori e a una polarizzazione delle classi sociali. La "tecnologia della potenza«, in quanto concetto, evidenzia come le tecnologie non siano neutrali, ma riflettano e rafforzino i rapporti di produzione capitalistici, diventando strumenti di controllo e sfruttamento.</a:t>
            </a:r>
          </a:p>
          <a:p>
            <a:r>
              <a:rPr lang="it-IT" dirty="0"/>
              <a:t>2. </a:t>
            </a:r>
            <a:r>
              <a:rPr lang="it-IT" b="1" dirty="0"/>
              <a:t>Tecnologia e controllo sociale</a:t>
            </a:r>
            <a:r>
              <a:rPr lang="it-IT" dirty="0"/>
              <a:t>. Il capitalismo utilizza le tecnologie per esercitare un controllo sempre più pervasivo sui lavoratori e sui consumatori. La sorveglianza digitale, gli algoritmi di profilazione e l'automazione del lavoro sono esempi di come le tecnologie siano utilizzate per monitorare, disciplinare e sfruttare le persone. La "tecnologia della potenza" mette in luce come le tecnologie siano strumenti di potere, utilizzati per mantenere e rafforzare l'ordine sociale capitalistico.</a:t>
            </a:r>
          </a:p>
          <a:p>
            <a:r>
              <a:rPr lang="it-IT" dirty="0"/>
              <a:t>3. </a:t>
            </a:r>
            <a:r>
              <a:rPr lang="it-IT" b="1" dirty="0"/>
              <a:t>Tecnologia e ideologia</a:t>
            </a:r>
            <a:r>
              <a:rPr lang="it-IT" dirty="0"/>
              <a:t>. Le tecnologie non sono solo strumenti materiali, ma anche portatrici di ideologie e valori. Il capitalismo promuove un'ideologia del progresso tecnologico, che legittima l'innovazione tecnologica come fine a sé stesso, senza considerare le sue implicazioni sociali e ambientali. "Tecnologia della potenza" ci aiuta ad analizzare come le tecnologie contribuiscano a diffondere e rafforzare l'ideologia capitalistica, normalizzando le disuguaglianze e il controllo.</a:t>
            </a:r>
          </a:p>
          <a:p>
            <a:r>
              <a:rPr lang="it-IT" dirty="0"/>
              <a:t>4. </a:t>
            </a:r>
            <a:r>
              <a:rPr lang="it-IT" b="1" dirty="0"/>
              <a:t>Tecnologia e lotta di classe</a:t>
            </a:r>
            <a:r>
              <a:rPr lang="it-IT" dirty="0"/>
              <a:t>. Le tecnologie possono essere anche strumenti di resistenza e di lotta di classe. I lavoratori possono utilizzare le tecnologie per organizzarsi, comunicare e coordinare le loro azioni, sfidando il potere del capitale.</a:t>
            </a:r>
          </a:p>
          <a:p>
            <a:r>
              <a:rPr lang="it-IT" dirty="0"/>
              <a:t>Il concetto di "Tecnologia della potenza" evidenzia il potenziale delle tecnologie per essere utilizzate in modo alternativo, per promuovere la giustizia sociale e l'emancipazione.</a:t>
            </a:r>
          </a:p>
          <a:p>
            <a:r>
              <a:rPr lang="it-IT" dirty="0"/>
              <a:t>In sintesi, la "tecnologia della potenza«, come concetto, offre una prospettiva critica che può essere declinata in interpretazioni compatibili con le teorie marxiste, consentendo di analizzare come le tecnologie siano intrecciate con le dinamiche del capitalismo, diventando strumenti di dominio, ma anche potenziali strumenti di cambiamento sociale.</a:t>
            </a:r>
          </a:p>
        </p:txBody>
      </p:sp>
    </p:spTree>
    <p:extLst>
      <p:ext uri="{BB962C8B-B14F-4D97-AF65-F5344CB8AC3E}">
        <p14:creationId xmlns:p14="http://schemas.microsoft.com/office/powerpoint/2010/main" val="275204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07CF8E-5CF0-07D1-7A28-D7539FB0BBA1}"/>
              </a:ext>
            </a:extLst>
          </p:cNvPr>
          <p:cNvSpPr>
            <a:spLocks noGrp="1"/>
          </p:cNvSpPr>
          <p:nvPr>
            <p:ph type="title"/>
          </p:nvPr>
        </p:nvSpPr>
        <p:spPr/>
        <p:txBody>
          <a:bodyPr/>
          <a:lstStyle/>
          <a:p>
            <a:r>
              <a:rPr lang="it-IT" dirty="0"/>
              <a:t>Il mascheramento ideologico delle «tecnologie della potenza»</a:t>
            </a:r>
          </a:p>
        </p:txBody>
      </p:sp>
      <p:sp>
        <p:nvSpPr>
          <p:cNvPr id="3" name="Segnaposto contenuto 2">
            <a:extLst>
              <a:ext uri="{FF2B5EF4-FFF2-40B4-BE49-F238E27FC236}">
                <a16:creationId xmlns:a16="http://schemas.microsoft.com/office/drawing/2014/main" id="{8142EF30-0C6D-8927-2261-95470D85F9B3}"/>
              </a:ext>
            </a:extLst>
          </p:cNvPr>
          <p:cNvSpPr>
            <a:spLocks noGrp="1"/>
          </p:cNvSpPr>
          <p:nvPr>
            <p:ph idx="1"/>
          </p:nvPr>
        </p:nvSpPr>
        <p:spPr/>
        <p:txBody>
          <a:bodyPr>
            <a:normAutofit fontScale="77500" lnSpcReduction="20000"/>
          </a:bodyPr>
          <a:lstStyle/>
          <a:p>
            <a:r>
              <a:rPr lang="it-IT" dirty="0">
                <a:solidFill>
                  <a:srgbClr val="FF0000"/>
                </a:solidFill>
              </a:rPr>
              <a:t>Non potendo esplicitare il loro vero obiettivo proiettato sulla potenza con risvolti militari, le tecnologie dure devono fingere finalità e caratteristiche, di economicità, pulizia e sicurezza che non possiedono.</a:t>
            </a:r>
          </a:p>
          <a:p>
            <a:r>
              <a:rPr lang="it-IT" dirty="0">
                <a:solidFill>
                  <a:srgbClr val="FF0000"/>
                </a:solidFill>
              </a:rPr>
              <a:t>Il piano nucleare italiano, appena varato, ad esempio, propone (alla Pinocchio): 1) </a:t>
            </a:r>
            <a:r>
              <a:rPr lang="it-IT" dirty="0"/>
              <a:t>una fonte di energia continua e stabile, riducendo la dipendenza dai mercati esteri e stabilizzando i costi dell'energia; 2) basse emissioni di carbonio, per raggiungere in modo determinante gli obiettivi di decarbonizzazione e contrastare il cambiamento climatico; 3) costi e benefici per un risparmio annuo di 10 miliardi di euro sulle importazioni di energia; 4) salto tecnologico rispetto agli impianti del passato, con radioattività controllata (anche nei rifiuti) e sicurezza garantita; 5) gli investimenti per complessivi 50 miliardi di euro potrebbero creare 120.000 posti di lavoro.</a:t>
            </a:r>
          </a:p>
          <a:p>
            <a:r>
              <a:rPr lang="it-IT" dirty="0">
                <a:solidFill>
                  <a:srgbClr val="FF0000"/>
                </a:solidFill>
              </a:rPr>
              <a:t>La favola oggi più grossa, avallata da movimenti giovanili dalla grande sponsorizzazione mediatica, è la risposta all’emergenza climatica. La demistificazione, in questo nostro webinar, sarà operata dall’intervento di Daniele Barbi. </a:t>
            </a: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p:txBody>
      </p:sp>
    </p:spTree>
    <p:extLst>
      <p:ext uri="{BB962C8B-B14F-4D97-AF65-F5344CB8AC3E}">
        <p14:creationId xmlns:p14="http://schemas.microsoft.com/office/powerpoint/2010/main" val="203010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3CD03D-BE23-67CE-B50B-612F92784280}"/>
              </a:ext>
            </a:extLst>
          </p:cNvPr>
          <p:cNvSpPr>
            <a:spLocks noGrp="1"/>
          </p:cNvSpPr>
          <p:nvPr>
            <p:ph type="title"/>
          </p:nvPr>
        </p:nvSpPr>
        <p:spPr/>
        <p:txBody>
          <a:bodyPr>
            <a:normAutofit fontScale="90000"/>
          </a:bodyPr>
          <a:lstStyle/>
          <a:p>
            <a:r>
              <a:rPr lang="it-IT" dirty="0"/>
              <a:t>Ma al di là delle contestazioni tecniche spicciole, bisogna ribadire alcune VERITA’ DI FONDO </a:t>
            </a:r>
          </a:p>
        </p:txBody>
      </p:sp>
      <p:sp>
        <p:nvSpPr>
          <p:cNvPr id="3" name="Segnaposto contenuto 2">
            <a:extLst>
              <a:ext uri="{FF2B5EF4-FFF2-40B4-BE49-F238E27FC236}">
                <a16:creationId xmlns:a16="http://schemas.microsoft.com/office/drawing/2014/main" id="{023BAC8D-F56E-C4DC-720D-9CC31BE0F0ED}"/>
              </a:ext>
            </a:extLst>
          </p:cNvPr>
          <p:cNvSpPr>
            <a:spLocks noGrp="1"/>
          </p:cNvSpPr>
          <p:nvPr>
            <p:ph idx="1"/>
          </p:nvPr>
        </p:nvSpPr>
        <p:spPr/>
        <p:txBody>
          <a:bodyPr>
            <a:normAutofit lnSpcReduction="10000"/>
          </a:bodyPr>
          <a:lstStyle/>
          <a:p>
            <a:r>
              <a:rPr lang="it-IT" dirty="0"/>
              <a:t>Riguardo alla </a:t>
            </a:r>
            <a:r>
              <a:rPr lang="it-IT" b="1" dirty="0"/>
              <a:t>economicità</a:t>
            </a:r>
            <a:r>
              <a:rPr lang="it-IT" dirty="0"/>
              <a:t>: come è possibile fare concorrenza alla dispensazione di energia offerta gratis dal Sole, che in cinque minuti di illuminazione ci dà tutto ciò che consuma l’umanità in un anno?</a:t>
            </a:r>
          </a:p>
          <a:p>
            <a:r>
              <a:rPr lang="it-IT" dirty="0"/>
              <a:t>Riguardo alla </a:t>
            </a:r>
            <a:r>
              <a:rPr lang="it-IT" b="1" dirty="0" err="1"/>
              <a:t>ecologicità</a:t>
            </a:r>
            <a:r>
              <a:rPr lang="it-IT" dirty="0"/>
              <a:t>: non sappiamo che la vita si basa su processi chimici, con la carica energetica, al minimo, un milione di volte inferiore?</a:t>
            </a:r>
          </a:p>
          <a:p>
            <a:r>
              <a:rPr lang="it-IT" dirty="0"/>
              <a:t>Riguardo alla </a:t>
            </a:r>
            <a:r>
              <a:rPr lang="it-IT" b="1" dirty="0"/>
              <a:t>sicurezza</a:t>
            </a:r>
            <a:r>
              <a:rPr lang="it-IT" dirty="0"/>
              <a:t>: Rubbia ci ricorda che ogni sistema prodotto dall’uomo è soggetto inevitabilmente e necessariamente a guasti. E nel caso degli impianti nucleari il guasto, che bisogna aspettarsi, risulterà catastrofico.</a:t>
            </a:r>
          </a:p>
        </p:txBody>
      </p:sp>
    </p:spTree>
    <p:extLst>
      <p:ext uri="{BB962C8B-B14F-4D97-AF65-F5344CB8AC3E}">
        <p14:creationId xmlns:p14="http://schemas.microsoft.com/office/powerpoint/2010/main" val="340390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27A935C9-60A7-56B6-FE58-156FF2719A2A}"/>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A2869A44-B2C8-FF14-1EC1-42C0AFE35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98D3DFE2-9D16-C5C2-2A2D-DF3059414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3E516D11-415A-A1BA-7862-02853B1418BF}"/>
              </a:ext>
            </a:extLst>
          </p:cNvPr>
          <p:cNvSpPr>
            <a:spLocks noGrp="1"/>
          </p:cNvSpPr>
          <p:nvPr>
            <p:ph type="title" idx="4294967295"/>
          </p:nvPr>
        </p:nvSpPr>
        <p:spPr>
          <a:xfrm>
            <a:off x="2555631" y="1441938"/>
            <a:ext cx="7080738" cy="3974124"/>
          </a:xfrm>
        </p:spPr>
        <p:txBody>
          <a:bodyPr vert="horz" lIns="91440" tIns="45720" rIns="91440" bIns="45720" rtlCol="0" anchor="ctr">
            <a:normAutofit/>
          </a:bodyPr>
          <a:lstStyle/>
          <a:p>
            <a:pPr algn="ctr"/>
            <a:r>
              <a:rPr lang="en-US" sz="4600" dirty="0" err="1">
                <a:solidFill>
                  <a:schemeClr val="bg1">
                    <a:lumMod val="95000"/>
                    <a:lumOff val="5000"/>
                  </a:schemeClr>
                </a:solidFill>
              </a:rPr>
              <a:t>Parte</a:t>
            </a:r>
            <a:r>
              <a:rPr lang="en-US" sz="4600" dirty="0">
                <a:solidFill>
                  <a:schemeClr val="bg1">
                    <a:lumMod val="95000"/>
                    <a:lumOff val="5000"/>
                  </a:schemeClr>
                </a:solidFill>
              </a:rPr>
              <a:t> </a:t>
            </a:r>
            <a:r>
              <a:rPr lang="en-US" sz="4600" dirty="0" err="1">
                <a:solidFill>
                  <a:schemeClr val="bg1">
                    <a:lumMod val="95000"/>
                    <a:lumOff val="5000"/>
                  </a:schemeClr>
                </a:solidFill>
              </a:rPr>
              <a:t>Seconda</a:t>
            </a:r>
            <a:r>
              <a:rPr lang="en-US" sz="4600" dirty="0">
                <a:solidFill>
                  <a:schemeClr val="bg1">
                    <a:lumMod val="95000"/>
                    <a:lumOff val="5000"/>
                  </a:schemeClr>
                </a:solidFill>
              </a:rPr>
              <a:t>. Il </a:t>
            </a:r>
            <a:r>
              <a:rPr lang="en-US" sz="4600" dirty="0" err="1">
                <a:solidFill>
                  <a:schemeClr val="bg1">
                    <a:lumMod val="95000"/>
                    <a:lumOff val="5000"/>
                  </a:schemeClr>
                </a:solidFill>
              </a:rPr>
              <a:t>rilancio</a:t>
            </a:r>
            <a:r>
              <a:rPr lang="en-US" sz="4600" dirty="0">
                <a:solidFill>
                  <a:schemeClr val="bg1">
                    <a:lumMod val="95000"/>
                    <a:lumOff val="5000"/>
                  </a:schemeClr>
                </a:solidFill>
              </a:rPr>
              <a:t> del </a:t>
            </a:r>
            <a:r>
              <a:rPr lang="en-US" sz="4600" dirty="0" err="1">
                <a:solidFill>
                  <a:schemeClr val="bg1">
                    <a:lumMod val="95000"/>
                    <a:lumOff val="5000"/>
                  </a:schemeClr>
                </a:solidFill>
              </a:rPr>
              <a:t>nucleare</a:t>
            </a:r>
            <a:r>
              <a:rPr lang="en-US" sz="4600" dirty="0">
                <a:solidFill>
                  <a:schemeClr val="bg1">
                    <a:lumMod val="95000"/>
                    <a:lumOff val="5000"/>
                  </a:schemeClr>
                </a:solidFill>
              </a:rPr>
              <a:t> </a:t>
            </a:r>
            <a:r>
              <a:rPr lang="en-US" sz="4600" dirty="0" err="1">
                <a:solidFill>
                  <a:schemeClr val="bg1">
                    <a:lumMod val="95000"/>
                    <a:lumOff val="5000"/>
                  </a:schemeClr>
                </a:solidFill>
              </a:rPr>
              <a:t>europeo</a:t>
            </a:r>
            <a:r>
              <a:rPr lang="en-US" sz="4600" dirty="0">
                <a:solidFill>
                  <a:schemeClr val="bg1">
                    <a:lumMod val="95000"/>
                    <a:lumOff val="5000"/>
                  </a:schemeClr>
                </a:solidFill>
              </a:rPr>
              <a:t> </a:t>
            </a:r>
            <a:r>
              <a:rPr lang="en-US" sz="4600" dirty="0" err="1">
                <a:solidFill>
                  <a:schemeClr val="bg1">
                    <a:lumMod val="95000"/>
                    <a:lumOff val="5000"/>
                  </a:schemeClr>
                </a:solidFill>
              </a:rPr>
              <a:t>nel</a:t>
            </a:r>
            <a:r>
              <a:rPr lang="en-US" sz="4600" dirty="0">
                <a:solidFill>
                  <a:schemeClr val="bg1">
                    <a:lumMod val="95000"/>
                    <a:lumOff val="5000"/>
                  </a:schemeClr>
                </a:solidFill>
              </a:rPr>
              <a:t> </a:t>
            </a:r>
            <a:r>
              <a:rPr lang="en-US" sz="4600" dirty="0" err="1">
                <a:solidFill>
                  <a:schemeClr val="bg1">
                    <a:lumMod val="95000"/>
                    <a:lumOff val="5000"/>
                  </a:schemeClr>
                </a:solidFill>
              </a:rPr>
              <a:t>quadro</a:t>
            </a:r>
            <a:r>
              <a:rPr lang="en-US" sz="4600" dirty="0">
                <a:solidFill>
                  <a:schemeClr val="bg1">
                    <a:lumMod val="95000"/>
                    <a:lumOff val="5000"/>
                  </a:schemeClr>
                </a:solidFill>
              </a:rPr>
              <a:t> </a:t>
            </a:r>
            <a:r>
              <a:rPr lang="en-US" sz="4600" dirty="0" err="1">
                <a:solidFill>
                  <a:schemeClr val="bg1">
                    <a:lumMod val="95000"/>
                    <a:lumOff val="5000"/>
                  </a:schemeClr>
                </a:solidFill>
              </a:rPr>
              <a:t>della</a:t>
            </a:r>
            <a:r>
              <a:rPr lang="en-US" sz="4600" dirty="0">
                <a:solidFill>
                  <a:schemeClr val="bg1">
                    <a:lumMod val="95000"/>
                    <a:lumOff val="5000"/>
                  </a:schemeClr>
                </a:solidFill>
              </a:rPr>
              <a:t> </a:t>
            </a:r>
            <a:r>
              <a:rPr lang="en-US" sz="4600" dirty="0" err="1">
                <a:solidFill>
                  <a:schemeClr val="bg1">
                    <a:lumMod val="95000"/>
                    <a:lumOff val="5000"/>
                  </a:schemeClr>
                </a:solidFill>
              </a:rPr>
              <a:t>nuova</a:t>
            </a:r>
            <a:r>
              <a:rPr lang="en-US" sz="4600" dirty="0">
                <a:solidFill>
                  <a:schemeClr val="bg1">
                    <a:lumMod val="95000"/>
                    <a:lumOff val="5000"/>
                  </a:schemeClr>
                </a:solidFill>
              </a:rPr>
              <a:t> “</a:t>
            </a:r>
            <a:r>
              <a:rPr lang="en-US" sz="4600" dirty="0" err="1">
                <a:solidFill>
                  <a:schemeClr val="bg1">
                    <a:lumMod val="95000"/>
                    <a:lumOff val="5000"/>
                  </a:schemeClr>
                </a:solidFill>
              </a:rPr>
              <a:t>economia</a:t>
            </a:r>
            <a:r>
              <a:rPr lang="en-US" sz="4600" dirty="0">
                <a:solidFill>
                  <a:schemeClr val="bg1">
                    <a:lumMod val="95000"/>
                    <a:lumOff val="5000"/>
                  </a:schemeClr>
                </a:solidFill>
              </a:rPr>
              <a:t> di </a:t>
            </a:r>
            <a:r>
              <a:rPr lang="en-US" sz="4600" dirty="0" err="1">
                <a:solidFill>
                  <a:schemeClr val="bg1">
                    <a:lumMod val="95000"/>
                    <a:lumOff val="5000"/>
                  </a:schemeClr>
                </a:solidFill>
              </a:rPr>
              <a:t>guerra</a:t>
            </a:r>
            <a:r>
              <a:rPr lang="en-US" sz="4600" dirty="0">
                <a:solidFill>
                  <a:schemeClr val="bg1">
                    <a:lumMod val="95000"/>
                    <a:lumOff val="5000"/>
                  </a:schemeClr>
                </a:solidFill>
              </a:rPr>
              <a:t>”</a:t>
            </a:r>
          </a:p>
        </p:txBody>
      </p:sp>
    </p:spTree>
    <p:extLst>
      <p:ext uri="{BB962C8B-B14F-4D97-AF65-F5344CB8AC3E}">
        <p14:creationId xmlns:p14="http://schemas.microsoft.com/office/powerpoint/2010/main" val="16845618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51812-1729-369F-7118-17833DE0A295}"/>
              </a:ext>
            </a:extLst>
          </p:cNvPr>
          <p:cNvSpPr>
            <a:spLocks noGrp="1"/>
          </p:cNvSpPr>
          <p:nvPr>
            <p:ph type="title"/>
          </p:nvPr>
        </p:nvSpPr>
        <p:spPr/>
        <p:txBody>
          <a:bodyPr/>
          <a:lstStyle/>
          <a:p>
            <a:r>
              <a:rPr lang="it-IT" dirty="0"/>
              <a:t>L’Europa sta rilanciando il nucleare «civile»?</a:t>
            </a:r>
          </a:p>
        </p:txBody>
      </p:sp>
      <p:sp>
        <p:nvSpPr>
          <p:cNvPr id="4" name="Rectangle 1">
            <a:extLst>
              <a:ext uri="{FF2B5EF4-FFF2-40B4-BE49-F238E27FC236}">
                <a16:creationId xmlns:a16="http://schemas.microsoft.com/office/drawing/2014/main" id="{B1CB1EC9-A9C8-96F9-EB3E-F8AA6BE1114B}"/>
              </a:ext>
            </a:extLst>
          </p:cNvPr>
          <p:cNvSpPr>
            <a:spLocks noGrp="1" noChangeArrowheads="1"/>
          </p:cNvSpPr>
          <p:nvPr>
            <p:ph idx="1"/>
          </p:nvPr>
        </p:nvSpPr>
        <p:spPr bwMode="auto">
          <a:xfrm>
            <a:off x="783771" y="1248361"/>
            <a:ext cx="1046117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it-IT" altLang="it-IT" sz="1600" b="0" i="0" u="none" strike="noStrike" cap="none" normalizeH="0" baseline="0" dirty="0">
                <a:ln>
                  <a:noFill/>
                </a:ln>
                <a:solidFill>
                  <a:schemeClr val="tx1"/>
                </a:solidFill>
                <a:effectLst/>
                <a:latin typeface="Arial" panose="020B0604020202020204" pitchFamily="34" charset="0"/>
              </a:rPr>
              <a:t>Il nucleare, probabilmente la più dura tecnologia della potenza orientata al dominio e all’influenza egemonica internazionale, continua a essere una fonte importante di energia elettrica in Europa.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600" b="1" i="0" u="none" strike="noStrike" cap="none" normalizeH="0" baseline="0" dirty="0">
                <a:ln>
                  <a:noFill/>
                </a:ln>
                <a:solidFill>
                  <a:schemeClr val="tx1"/>
                </a:solidFill>
                <a:effectLst/>
                <a:latin typeface="Arial" panose="020B0604020202020204" pitchFamily="34" charset="0"/>
              </a:rPr>
              <a:t>Nel 2023, è stata una importante fonte di generazione elettrica nell'UE</a:t>
            </a:r>
            <a:r>
              <a:rPr kumimoji="0" lang="it-IT" altLang="it-IT" sz="1600" b="0" i="0" u="none" strike="noStrike" cap="none" normalizeH="0" baseline="0" dirty="0">
                <a:ln>
                  <a:noFill/>
                </a:ln>
                <a:solidFill>
                  <a:schemeClr val="tx1"/>
                </a:solidFill>
                <a:effectLst/>
                <a:latin typeface="Arial" panose="020B0604020202020204" pitchFamily="34" charset="0"/>
              </a:rPr>
              <a:t>. Nel 2024, l'energia nucleare ha rappresentato il 23,7% della produzione totale di elettricità nell'Unione Europea, in leggero aumento rispetto al 23% registrato nel 2023. Nello stesso 2024 le rinnovabili erano al 47% e le fossili al 29%.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600" b="0" i="0" u="none" strike="noStrike" cap="none" normalizeH="0" baseline="0" dirty="0">
                <a:ln>
                  <a:noFill/>
                </a:ln>
                <a:solidFill>
                  <a:schemeClr val="tx1"/>
                </a:solidFill>
                <a:effectLst/>
                <a:latin typeface="Arial" panose="020B0604020202020204" pitchFamily="34" charset="0"/>
              </a:rPr>
              <a:t>Tuttavia, la situazione varia notevolmente tra i paesi membri. </a:t>
            </a:r>
          </a:p>
          <a:p>
            <a:pPr marL="0" indent="0" eaLnBrk="0" fontAlgn="base" hangingPunct="0">
              <a:lnSpc>
                <a:spcPct val="100000"/>
              </a:lnSpc>
              <a:spcBef>
                <a:spcPct val="0"/>
              </a:spcBef>
              <a:spcAft>
                <a:spcPct val="0"/>
              </a:spcAft>
              <a:buFontTx/>
              <a:buChar char="•"/>
            </a:pPr>
            <a:r>
              <a:rPr kumimoji="0" lang="it-IT" altLang="it-IT" sz="1600" b="0" i="0" u="none" strike="noStrike" cap="none" normalizeH="0" baseline="0" dirty="0">
                <a:ln>
                  <a:noFill/>
                </a:ln>
                <a:solidFill>
                  <a:schemeClr val="tx1"/>
                </a:solidFill>
                <a:effectLst/>
                <a:latin typeface="Arial" panose="020B0604020202020204" pitchFamily="34" charset="0"/>
              </a:rPr>
              <a:t>Alcuni paesi, come la Francia, dipendono fortemente dal nucleare, mentre altri, come la Germania, hanno deciso di eliminarlo gradualmente. Ma forse, ora, ci ripensano per i motivi che andremo a spiegare nella diapo seguente. L'Italia stessa ha deciso ufficialmente per il ritorno al nucleare, nonostante i referendum del 1987 e del 2011.</a:t>
            </a:r>
          </a:p>
          <a:p>
            <a:pPr marL="0" marR="0" lvl="0" indent="0" algn="l" defTabSz="914400" rtl="0" eaLnBrk="0" fontAlgn="base" latinLnBrk="0" hangingPunct="0">
              <a:lnSpc>
                <a:spcPct val="100000"/>
              </a:lnSpc>
              <a:spcBef>
                <a:spcPct val="0"/>
              </a:spcBef>
              <a:spcAft>
                <a:spcPct val="0"/>
              </a:spcAft>
              <a:buClrTx/>
              <a:buSzTx/>
              <a:buNone/>
              <a:tabLst/>
            </a:pPr>
            <a:endParaRPr lang="it-IT" altLang="it-IT"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600" b="0" i="0" u="none" strike="noStrike" cap="none" normalizeH="0" baseline="0" dirty="0">
                <a:ln>
                  <a:noFill/>
                </a:ln>
                <a:solidFill>
                  <a:schemeClr val="tx1"/>
                </a:solidFill>
                <a:effectLst/>
                <a:latin typeface="Arial" panose="020B0604020202020204" pitchFamily="34" charset="0"/>
              </a:rPr>
              <a:t>Il nucleare di cui si parla è quello della IV generazione con un enfasi particolare sui piccoli reattori modulari (SMR).</a:t>
            </a:r>
          </a:p>
          <a:p>
            <a:pPr marL="0" marR="0" lvl="0" indent="0" algn="l" defTabSz="914400" rtl="0" eaLnBrk="0" fontAlgn="base" latinLnBrk="0" hangingPunct="0">
              <a:lnSpc>
                <a:spcPct val="100000"/>
              </a:lnSpc>
              <a:spcBef>
                <a:spcPct val="0"/>
              </a:spcBef>
              <a:spcAft>
                <a:spcPct val="0"/>
              </a:spcAft>
              <a:buClrTx/>
              <a:buSzTx/>
              <a:buNone/>
              <a:tabLst/>
            </a:pPr>
            <a:endParaRPr lang="it-IT" altLang="it-IT"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600" b="0" i="0" u="none" strike="noStrike" cap="none" normalizeH="0" baseline="0" dirty="0">
                <a:ln>
                  <a:noFill/>
                </a:ln>
                <a:solidFill>
                  <a:schemeClr val="tx1"/>
                </a:solidFill>
                <a:effectLst/>
                <a:latin typeface="Arial" panose="020B0604020202020204" pitchFamily="34" charset="0"/>
              </a:rPr>
              <a:t>I problemi da superare sono però i soliti.</a:t>
            </a: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600" b="0" i="0" u="none" strike="noStrike" cap="none" normalizeH="0" baseline="0" dirty="0">
                <a:ln>
                  <a:noFill/>
                </a:ln>
                <a:solidFill>
                  <a:schemeClr val="tx1"/>
                </a:solidFill>
                <a:effectLst/>
                <a:latin typeface="Arial" panose="020B0604020202020204" pitchFamily="34" charset="0"/>
              </a:rPr>
              <a:t>La costruzione di nuove centrali nucleari è costosa e richiede molto tempo. Se si guarda ai target di C02 si è sicuramente fuori tempo massimo!</a:t>
            </a:r>
          </a:p>
          <a:p>
            <a:pPr marL="0" marR="0" lvl="0" indent="0" algn="l" defTabSz="914400" rtl="0" eaLnBrk="0" fontAlgn="base" latinLnBrk="0" hangingPunct="0">
              <a:lnSpc>
                <a:spcPct val="100000"/>
              </a:lnSpc>
              <a:spcBef>
                <a:spcPct val="0"/>
              </a:spcBef>
              <a:spcAft>
                <a:spcPct val="0"/>
              </a:spcAft>
              <a:buClrTx/>
              <a:buSzTx/>
              <a:buNone/>
              <a:tabLst/>
            </a:pPr>
            <a:r>
              <a:rPr lang="it-IT" altLang="it-IT" sz="1600" dirty="0">
                <a:latin typeface="Arial" panose="020B0604020202020204" pitchFamily="34" charset="0"/>
              </a:rPr>
              <a:t>La nuova generazione di reattori e </a:t>
            </a:r>
            <a:r>
              <a:rPr lang="it-IT" altLang="it-IT" sz="1600" dirty="0" err="1">
                <a:latin typeface="Arial" panose="020B0604020202020204" pitchFamily="34" charset="0"/>
              </a:rPr>
              <a:t>reattorini</a:t>
            </a:r>
            <a:r>
              <a:rPr lang="it-IT" altLang="it-IT" sz="1600" dirty="0">
                <a:latin typeface="Arial" panose="020B0604020202020204" pitchFamily="34" charset="0"/>
              </a:rPr>
              <a:t> è solo in fase sperimentale.</a:t>
            </a:r>
            <a:endParaRPr kumimoji="0" lang="it-IT" altLang="it-IT"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600" b="0" i="0" u="none" strike="noStrike" cap="none" normalizeH="0" baseline="0" dirty="0">
                <a:ln>
                  <a:noFill/>
                </a:ln>
                <a:solidFill>
                  <a:schemeClr val="tx1"/>
                </a:solidFill>
                <a:effectLst/>
                <a:latin typeface="Arial" panose="020B0604020202020204" pitchFamily="34" charset="0"/>
              </a:rPr>
              <a:t>La gestione delle scorie nucleari rimane una sfida fondamentale e per niente affatto risolta.</a:t>
            </a: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600" b="0" i="0" u="none" strike="noStrike" cap="none" normalizeH="0" baseline="0" dirty="0">
                <a:ln>
                  <a:noFill/>
                </a:ln>
                <a:solidFill>
                  <a:schemeClr val="tx1"/>
                </a:solidFill>
                <a:effectLst/>
                <a:latin typeface="Arial" panose="020B0604020202020204" pitchFamily="34" charset="0"/>
              </a:rPr>
              <a:t>La sicurezza nucleare, checché se ne dica, è sempre una preoccupazione </a:t>
            </a:r>
            <a:r>
              <a:rPr lang="it-IT" altLang="it-IT" sz="1600" dirty="0">
                <a:latin typeface="Arial" panose="020B0604020202020204" pitchFamily="34" charset="0"/>
              </a:rPr>
              <a:t>per niente affatto</a:t>
            </a:r>
            <a:r>
              <a:rPr kumimoji="0" lang="it-IT" altLang="it-IT" sz="1600" b="0" i="0" u="none" strike="noStrike" cap="none" normalizeH="0" baseline="0" dirty="0">
                <a:ln>
                  <a:noFill/>
                </a:ln>
                <a:solidFill>
                  <a:schemeClr val="tx1"/>
                </a:solidFill>
                <a:effectLst/>
                <a:latin typeface="Arial" panose="020B0604020202020204" pitchFamily="34" charset="0"/>
              </a:rPr>
              <a:t> da ignoranti emotivi ma più che razionale.</a:t>
            </a:r>
          </a:p>
        </p:txBody>
      </p:sp>
    </p:spTree>
    <p:extLst>
      <p:ext uri="{BB962C8B-B14F-4D97-AF65-F5344CB8AC3E}">
        <p14:creationId xmlns:p14="http://schemas.microsoft.com/office/powerpoint/2010/main" val="347395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AA3B4E-FC21-5578-7307-737A2BBA120E}"/>
              </a:ext>
            </a:extLst>
          </p:cNvPr>
          <p:cNvSpPr>
            <a:spLocks noGrp="1"/>
          </p:cNvSpPr>
          <p:nvPr>
            <p:ph type="title"/>
          </p:nvPr>
        </p:nvSpPr>
        <p:spPr/>
        <p:txBody>
          <a:bodyPr/>
          <a:lstStyle/>
          <a:p>
            <a:r>
              <a:rPr lang="it-IT" dirty="0"/>
              <a:t>Questo rilancio è anche collegabile alla virata verso una economia di guerra?</a:t>
            </a:r>
          </a:p>
        </p:txBody>
      </p:sp>
      <p:sp>
        <p:nvSpPr>
          <p:cNvPr id="3" name="Segnaposto contenuto 2">
            <a:extLst>
              <a:ext uri="{FF2B5EF4-FFF2-40B4-BE49-F238E27FC236}">
                <a16:creationId xmlns:a16="http://schemas.microsoft.com/office/drawing/2014/main" id="{C6CFD94A-211A-2D76-B4F1-1C6CE00FF072}"/>
              </a:ext>
            </a:extLst>
          </p:cNvPr>
          <p:cNvSpPr>
            <a:spLocks noGrp="1"/>
          </p:cNvSpPr>
          <p:nvPr>
            <p:ph idx="1"/>
          </p:nvPr>
        </p:nvSpPr>
        <p:spPr/>
        <p:txBody>
          <a:bodyPr>
            <a:normAutofit fontScale="70000" lnSpcReduction="20000"/>
          </a:bodyPr>
          <a:lstStyle/>
          <a:p>
            <a:r>
              <a:rPr lang="it-IT" dirty="0"/>
              <a:t>Il </a:t>
            </a:r>
            <a:r>
              <a:rPr lang="it-IT" b="1" dirty="0"/>
              <a:t>piano </a:t>
            </a:r>
            <a:r>
              <a:rPr lang="it-IT" b="1" dirty="0" err="1"/>
              <a:t>Rearm</a:t>
            </a:r>
            <a:r>
              <a:rPr lang="it-IT" b="1" dirty="0"/>
              <a:t> </a:t>
            </a:r>
            <a:r>
              <a:rPr lang="it-IT" dirty="0"/>
              <a:t>di Ursula von </a:t>
            </a:r>
            <a:r>
              <a:rPr lang="it-IT" dirty="0" err="1"/>
              <a:t>der</a:t>
            </a:r>
            <a:r>
              <a:rPr lang="it-IT" dirty="0"/>
              <a:t> Leyen  può essere considerato uno dei fattori che contribuiscono e vieppiù contribuiranno all’interesse che viene attribuito all'energia nucleare nella «</a:t>
            </a:r>
            <a:r>
              <a:rPr lang="it-IT" b="1" dirty="0"/>
              <a:t>nuova UE dei falchi</a:t>
            </a:r>
            <a:r>
              <a:rPr lang="it-IT" dirty="0"/>
              <a:t>».</a:t>
            </a:r>
          </a:p>
          <a:p>
            <a:r>
              <a:rPr lang="it-IT" dirty="0"/>
              <a:t>Si deve partire sempre dal concetto di «tecnologia della potenza» che conferisce un'enorme capacità di influenza e controllo con l’intimidazione sugli attori non dotati della capacità nucleare.  Che dall’uso «civile» può facilmente travalicare nel «militare».</a:t>
            </a:r>
          </a:p>
          <a:p>
            <a:r>
              <a:rPr lang="it-IT" dirty="0"/>
              <a:t>Il piano </a:t>
            </a:r>
            <a:r>
              <a:rPr lang="it-IT" dirty="0" err="1"/>
              <a:t>Rearm</a:t>
            </a:r>
            <a:r>
              <a:rPr lang="it-IT" dirty="0"/>
              <a:t> mira a rafforzare l'indipendenza strategica dell'Europa, riducendo la sua dipendenza da alcuni fornitori esterni in settori critici, tra cui l'energia. </a:t>
            </a:r>
            <a:r>
              <a:rPr lang="it-IT" b="1" dirty="0"/>
              <a:t>Al netto però del controllo delle risorse uranifere da parte di altri fornitori</a:t>
            </a:r>
            <a:r>
              <a:rPr lang="it-IT" dirty="0"/>
              <a:t>.</a:t>
            </a:r>
          </a:p>
          <a:p>
            <a:r>
              <a:rPr lang="it-IT" dirty="0"/>
              <a:t>E’ inoltre fondamentale coprire, con infrastrutture adeguate, le «</a:t>
            </a:r>
            <a:r>
              <a:rPr lang="it-IT" b="1" dirty="0"/>
              <a:t>produzioni ad alta intensità energetica</a:t>
            </a:r>
            <a:r>
              <a:rPr lang="it-IT" dirty="0"/>
              <a:t>», che dovrebbero garantire un'autonomia energetica essenziale per la sicurezza e la stabilità dell’UE all’interno del nuovo «gioco della potenza». L'industria bellica, va ribadito, richiede un'elevata quantità di energia per la produzione di armamenti, la gestione delle infrastrutture militari e le operazioni di difesa.</a:t>
            </a:r>
          </a:p>
          <a:p>
            <a:r>
              <a:rPr lang="it-IT" dirty="0"/>
              <a:t>In questa dimensione dell’</a:t>
            </a:r>
            <a:r>
              <a:rPr lang="it-IT" b="1" dirty="0"/>
              <a:t>energia ad alta intensità</a:t>
            </a:r>
            <a:r>
              <a:rPr lang="it-IT" dirty="0"/>
              <a:t> il nucleare diventa cruciale in un'economia di guerra, dove la stabilità delle forniture è essenziale.</a:t>
            </a:r>
          </a:p>
        </p:txBody>
      </p:sp>
    </p:spTree>
    <p:extLst>
      <p:ext uri="{BB962C8B-B14F-4D97-AF65-F5344CB8AC3E}">
        <p14:creationId xmlns:p14="http://schemas.microsoft.com/office/powerpoint/2010/main" val="276305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DFD6DB-0BE2-815E-1EA0-CBD365E4735E}"/>
              </a:ext>
            </a:extLst>
          </p:cNvPr>
          <p:cNvSpPr>
            <a:spLocks noGrp="1"/>
          </p:cNvSpPr>
          <p:nvPr>
            <p:ph type="title"/>
          </p:nvPr>
        </p:nvSpPr>
        <p:spPr/>
        <p:txBody>
          <a:bodyPr/>
          <a:lstStyle/>
          <a:p>
            <a:r>
              <a:rPr lang="it-IT" dirty="0"/>
              <a:t>Una «energia potente» che rimanda alla «tecnologia della potenza»</a:t>
            </a:r>
          </a:p>
        </p:txBody>
      </p:sp>
      <p:sp>
        <p:nvSpPr>
          <p:cNvPr id="3" name="Segnaposto contenuto 2">
            <a:extLst>
              <a:ext uri="{FF2B5EF4-FFF2-40B4-BE49-F238E27FC236}">
                <a16:creationId xmlns:a16="http://schemas.microsoft.com/office/drawing/2014/main" id="{D5ED9B78-57AE-A60A-F04E-40FB7A39CFCC}"/>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it-IT" b="1" dirty="0"/>
              <a:t>La potenza dell’energia elettronucleare è costante e sostanzialmente certa</a:t>
            </a:r>
            <a:r>
              <a:rPr lang="it-IT" dirty="0"/>
              <a:t>: a differenza delle fonti rinnovabili variabili come il solare e l'eolico, le centrali nucleari possono fornire una grande potenza costante e affidabile 24 ore su 24, 7 giorni su 7. Questa capacità di base è fondamentale per soddisfare la domanda di energia ad alta intensità, in particolare per le industrie e le infrastrutture critiche.</a:t>
            </a:r>
          </a:p>
          <a:p>
            <a:pPr>
              <a:buFont typeface="Arial" panose="020B0604020202020204" pitchFamily="34" charset="0"/>
              <a:buChar char="•"/>
            </a:pPr>
            <a:r>
              <a:rPr lang="it-IT" dirty="0"/>
              <a:t>L'energia nucleare è particolarmente adatta per le industrie ad alta intensità energetica, come la produzione di acciaio, alluminio e prodotti chimici, e di tutti i macchinari e i dispositivi «pesanti» collegabili alla produzione bellica.</a:t>
            </a:r>
          </a:p>
          <a:p>
            <a:pPr>
              <a:buFont typeface="Arial" panose="020B0604020202020204" pitchFamily="34" charset="0"/>
              <a:buChar char="•"/>
            </a:pPr>
            <a:r>
              <a:rPr lang="it-IT" dirty="0"/>
              <a:t>Consideriamo ora altri punti chiave:</a:t>
            </a:r>
          </a:p>
          <a:p>
            <a:pPr>
              <a:buFont typeface="Arial" panose="020B0604020202020204" pitchFamily="34" charset="0"/>
              <a:buChar char="•"/>
            </a:pPr>
            <a:r>
              <a:rPr lang="it-IT" b="1" dirty="0"/>
              <a:t>Produzione concentrata</a:t>
            </a:r>
            <a:r>
              <a:rPr lang="it-IT" dirty="0"/>
              <a:t>: le centrali nucleari sono progettate per concentrare la produzione di energia in un singolo sito; un'unica centrale nucleare può generare una quantità significativa di elettricità, sufficiente per alimentare una grande città o un'area industriale.</a:t>
            </a:r>
          </a:p>
          <a:p>
            <a:pPr>
              <a:buFont typeface="Arial" panose="020B0604020202020204" pitchFamily="34" charset="0"/>
              <a:buChar char="•"/>
            </a:pPr>
            <a:r>
              <a:rPr lang="it-IT" b="1" dirty="0"/>
              <a:t>Densità energetica del combustibile</a:t>
            </a:r>
            <a:r>
              <a:rPr lang="it-IT" dirty="0"/>
              <a:t>: Il combustibile nucleare, come l'uranio, ha una densità energetica estremamente elevata. Ciò significa che una piccola quantità di materiale può produrre una quantità enorme di energia. La fissione di un singolo atomo di uranio, inoltre, rilascia milioni di volte più energia rispetto alla combustione di un singolo atomo di carbonio nei combustibili fossili.</a:t>
            </a:r>
          </a:p>
          <a:p>
            <a:pPr>
              <a:buFont typeface="Arial" panose="020B0604020202020204" pitchFamily="34" charset="0"/>
              <a:buChar char="•"/>
            </a:pPr>
            <a:endParaRPr lang="it-IT" dirty="0"/>
          </a:p>
          <a:p>
            <a:endParaRPr lang="it-IT" dirty="0"/>
          </a:p>
        </p:txBody>
      </p:sp>
    </p:spTree>
    <p:extLst>
      <p:ext uri="{BB962C8B-B14F-4D97-AF65-F5344CB8AC3E}">
        <p14:creationId xmlns:p14="http://schemas.microsoft.com/office/powerpoint/2010/main" val="218126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48B681-D803-1114-E7AB-821A7DE95874}"/>
              </a:ext>
            </a:extLst>
          </p:cNvPr>
          <p:cNvSpPr>
            <a:spLocks noGrp="1"/>
          </p:cNvSpPr>
          <p:nvPr>
            <p:ph type="title"/>
          </p:nvPr>
        </p:nvSpPr>
        <p:spPr/>
        <p:txBody>
          <a:bodyPr/>
          <a:lstStyle/>
          <a:p>
            <a:r>
              <a:rPr lang="it-IT" dirty="0"/>
              <a:t>Andiamo più sul tecnico: cosa è l’intensità energetica?</a:t>
            </a:r>
          </a:p>
        </p:txBody>
      </p:sp>
      <p:sp>
        <p:nvSpPr>
          <p:cNvPr id="3" name="Segnaposto contenuto 2">
            <a:extLst>
              <a:ext uri="{FF2B5EF4-FFF2-40B4-BE49-F238E27FC236}">
                <a16:creationId xmlns:a16="http://schemas.microsoft.com/office/drawing/2014/main" id="{422F5E2C-F4A8-8FFC-5B10-F6359FBD6225}"/>
              </a:ext>
            </a:extLst>
          </p:cNvPr>
          <p:cNvSpPr>
            <a:spLocks noGrp="1"/>
          </p:cNvSpPr>
          <p:nvPr>
            <p:ph idx="1"/>
          </p:nvPr>
        </p:nvSpPr>
        <p:spPr/>
        <p:txBody>
          <a:bodyPr>
            <a:normAutofit fontScale="55000" lnSpcReduction="20000"/>
          </a:bodyPr>
          <a:lstStyle/>
          <a:p>
            <a:r>
              <a:rPr lang="it-IT" dirty="0"/>
              <a:t>La "produzione ad alta intensità energetica" si riferisce a processi industriali che richiedono un consumo significativo di energia per unità di prodotto. In pratica, si tratta di settori in cui l'energia rappresenta una quota sostanziale dei costi di produzione.</a:t>
            </a:r>
          </a:p>
          <a:p>
            <a:r>
              <a:rPr lang="it-IT" dirty="0"/>
              <a:t>Ecco alcuni aspetti chiave:</a:t>
            </a:r>
          </a:p>
          <a:p>
            <a:pPr marL="0" indent="0">
              <a:buNone/>
            </a:pPr>
            <a:r>
              <a:rPr lang="it-IT" b="1" dirty="0"/>
              <a:t>Caratteristiche</a:t>
            </a:r>
            <a:r>
              <a:rPr lang="it-IT" dirty="0"/>
              <a:t>: Questi processi spesso coinvolgono trasformazioni fisiche o chimiche che richiedono elevate temperature, pressioni o altre forme di energia. Le industrie ad alta intensità energetica tendono ad avere un impatto ambientale significativo, in particolare in termini di emissioni di gas serra.</a:t>
            </a:r>
          </a:p>
          <a:p>
            <a:r>
              <a:rPr lang="it-IT" dirty="0"/>
              <a:t>Settori tipici:</a:t>
            </a:r>
          </a:p>
          <a:p>
            <a:r>
              <a:rPr lang="it-IT" dirty="0"/>
              <a:t>Alcuni esempi di settori ad alta intensità energetica includono: Produzione di acciaio . Produzione di cemento. Produzione di alluminio. Industria chimica. Produzione di vetro. Produzione di carta. </a:t>
            </a:r>
          </a:p>
          <a:p>
            <a:pPr marL="0" indent="0">
              <a:buNone/>
            </a:pPr>
            <a:r>
              <a:rPr lang="it-IT" b="1" dirty="0"/>
              <a:t>Misurazione</a:t>
            </a:r>
            <a:r>
              <a:rPr lang="it-IT" dirty="0"/>
              <a:t>: La grandezza che misura l'intensità energetica è l'intensità energetica stessa, che può essere definita come il rapporto tra il consumo di energia e il prodotto lordo interno (PIL) o la produzione di un determinato bene. In termini più specifici, si può misurare il consumo di energia per tonnellata di acciaio prodotta, per metro cubo di cemento, ecc. L'intensità energetica è quindi un indicatore dell'efficienza energetica di un'economia o di un settore industriale.</a:t>
            </a:r>
          </a:p>
          <a:p>
            <a:pPr marL="0" indent="0">
              <a:buNone/>
            </a:pPr>
            <a:r>
              <a:rPr lang="it-IT" b="1" dirty="0"/>
              <a:t>Implicazioni</a:t>
            </a:r>
            <a:r>
              <a:rPr lang="it-IT" dirty="0"/>
              <a:t>: Le industrie ad alta intensità energetica sono particolarmente vulnerabili alle fluttuazioni dei prezzi dell'energia. La transizione verso fonti di energia a basse emissioni di carbonio è una sfida fondamentale per questi settori.</a:t>
            </a:r>
          </a:p>
          <a:p>
            <a:pPr marL="0" indent="0">
              <a:buNone/>
            </a:pPr>
            <a:r>
              <a:rPr lang="it-IT" dirty="0"/>
              <a:t>In sintesi, la produzione ad alta intensità energetica è un concetto cruciale per comprendere l'impatto ambientale e la sostenibilità di diversi settori industriali. Ed </a:t>
            </a:r>
            <a:r>
              <a:rPr lang="it-IT" b="1" dirty="0"/>
              <a:t>il settore bellico è tra quelli a più alta intensità energetica</a:t>
            </a:r>
            <a:r>
              <a:rPr lang="it-IT" dirty="0"/>
              <a:t>.</a:t>
            </a:r>
          </a:p>
          <a:p>
            <a:endParaRPr lang="it-IT" dirty="0"/>
          </a:p>
        </p:txBody>
      </p:sp>
    </p:spTree>
    <p:extLst>
      <p:ext uri="{BB962C8B-B14F-4D97-AF65-F5344CB8AC3E}">
        <p14:creationId xmlns:p14="http://schemas.microsoft.com/office/powerpoint/2010/main" val="311985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5450E-1C3C-CFDD-7A9C-CC8EC1C0CAD0}"/>
              </a:ext>
            </a:extLst>
          </p:cNvPr>
          <p:cNvSpPr>
            <a:spLocks noGrp="1"/>
          </p:cNvSpPr>
          <p:nvPr>
            <p:ph type="title"/>
          </p:nvPr>
        </p:nvSpPr>
        <p:spPr/>
        <p:txBody>
          <a:bodyPr/>
          <a:lstStyle/>
          <a:p>
            <a:r>
              <a:rPr lang="it-IT" dirty="0"/>
              <a:t>Quali sono i motivi del rilancio europeo?</a:t>
            </a:r>
          </a:p>
        </p:txBody>
      </p:sp>
      <p:sp>
        <p:nvSpPr>
          <p:cNvPr id="3" name="Segnaposto contenuto 2">
            <a:extLst>
              <a:ext uri="{FF2B5EF4-FFF2-40B4-BE49-F238E27FC236}">
                <a16:creationId xmlns:a16="http://schemas.microsoft.com/office/drawing/2014/main" id="{DB588884-1D43-3DAA-6ED7-28914F2A9E97}"/>
              </a:ext>
            </a:extLst>
          </p:cNvPr>
          <p:cNvSpPr>
            <a:spLocks noGrp="1"/>
          </p:cNvSpPr>
          <p:nvPr>
            <p:ph idx="1"/>
          </p:nvPr>
        </p:nvSpPr>
        <p:spPr>
          <a:xfrm>
            <a:off x="838200" y="1690688"/>
            <a:ext cx="10515600" cy="4486275"/>
          </a:xfrm>
        </p:spPr>
        <p:txBody>
          <a:bodyPr>
            <a:noAutofit/>
          </a:bodyPr>
          <a:lstStyle/>
          <a:p>
            <a:r>
              <a:rPr lang="it-IT" sz="1600" dirty="0"/>
              <a:t>Ecco alcuni dei principali motivi dietro questa tendenza:</a:t>
            </a:r>
          </a:p>
          <a:p>
            <a:r>
              <a:rPr lang="it-IT" sz="1600" dirty="0"/>
              <a:t>Transizione Energetica e Decarbonizzazione – L'Unione Europea punta alla neutralità climatica entro il 2050 e molte nazioni vedono il nucleare come una fonte affidabile di energia a basse emissioni di CO₂ per affiancare le rinnovabili.</a:t>
            </a:r>
          </a:p>
          <a:p>
            <a:r>
              <a:rPr lang="it-IT" sz="1600" dirty="0"/>
              <a:t>Tassonomia Verde dell'UE – Nel 2022, la Commissione Europea ha incluso il nucleare nella tassonomia delle attività sostenibili, riconoscendolo come una tecnologia utile alla transizione ecologica.</a:t>
            </a:r>
          </a:p>
          <a:p>
            <a:r>
              <a:rPr lang="it-IT" sz="1600" dirty="0"/>
              <a:t>Crisi Energetica e Indipendenza dalla Russia – La crisi derivata dall'invasione russa dell'Ucraina ha spinto molti Paesi europei a ridurre la dipendenza dal gas e a rafforzare l'uso di fonti alternative, incluso il nucleare.</a:t>
            </a:r>
          </a:p>
          <a:p>
            <a:r>
              <a:rPr lang="it-IT" sz="1600" dirty="0"/>
              <a:t>Nuovi Progetti e Rilancio della Tecnologia – Diversi Paesi stanno investendo nel nucleare, tra cui:</a:t>
            </a:r>
          </a:p>
          <a:p>
            <a:r>
              <a:rPr lang="it-IT" sz="1600" dirty="0"/>
              <a:t>Francia: Ha annunciato la costruzione di nuovi reattori EPR2 e il rilancio del settore nucleare.</a:t>
            </a:r>
          </a:p>
          <a:p>
            <a:r>
              <a:rPr lang="it-IT" sz="1600" dirty="0"/>
              <a:t>Regno Unito: Sta sviluppando nuove centrali e investendo nei reattori modulari piccoli (SMR).</a:t>
            </a:r>
          </a:p>
          <a:p>
            <a:r>
              <a:rPr lang="it-IT" sz="1600" dirty="0"/>
              <a:t>Polonia, Repubblica Ceca e altri Paesi dell'Est Europa: Hanno piani concreti per nuove centrali nucleari per ridurre la dipendenza dal carbone e dal gas.</a:t>
            </a:r>
          </a:p>
          <a:p>
            <a:r>
              <a:rPr lang="it-IT" sz="1600" dirty="0"/>
              <a:t>Innovazione Tecnologica – Le nuove tecnologie come gli SMR (Small Modular </a:t>
            </a:r>
            <a:r>
              <a:rPr lang="it-IT" sz="1600" dirty="0" err="1"/>
              <a:t>Reactors</a:t>
            </a:r>
            <a:r>
              <a:rPr lang="it-IT" sz="1600" dirty="0"/>
              <a:t>) e i reattori di quarta generazione stanno guadagnando attenzione per la loro – presunta - maggiore sicurezza ed efficienza.</a:t>
            </a:r>
          </a:p>
        </p:txBody>
      </p:sp>
    </p:spTree>
    <p:extLst>
      <p:ext uri="{BB962C8B-B14F-4D97-AF65-F5344CB8AC3E}">
        <p14:creationId xmlns:p14="http://schemas.microsoft.com/office/powerpoint/2010/main" val="208636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C94C4DD0-ECD6-CE52-6A38-CBD470477A1C}"/>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1B166387-9ED1-5F66-458A-78219F498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57EF487E-82B8-3546-7737-15CB17CDE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7058AC6-010A-C1B0-789B-2E4F2CEF4B7B}"/>
              </a:ext>
            </a:extLst>
          </p:cNvPr>
          <p:cNvSpPr>
            <a:spLocks noGrp="1"/>
          </p:cNvSpPr>
          <p:nvPr>
            <p:ph type="title" idx="4294967295"/>
          </p:nvPr>
        </p:nvSpPr>
        <p:spPr>
          <a:xfrm>
            <a:off x="2555631" y="1441938"/>
            <a:ext cx="7080738" cy="3974124"/>
          </a:xfrm>
        </p:spPr>
        <p:txBody>
          <a:bodyPr vert="horz" lIns="91440" tIns="45720" rIns="91440" bIns="45720" rtlCol="0" anchor="ctr">
            <a:normAutofit/>
          </a:bodyPr>
          <a:lstStyle/>
          <a:p>
            <a:pPr algn="ctr"/>
            <a:r>
              <a:rPr lang="en-US" sz="4600" dirty="0" err="1">
                <a:solidFill>
                  <a:schemeClr val="bg1">
                    <a:lumMod val="95000"/>
                    <a:lumOff val="5000"/>
                  </a:schemeClr>
                </a:solidFill>
              </a:rPr>
              <a:t>Parte</a:t>
            </a:r>
            <a:r>
              <a:rPr lang="en-US" sz="4600" dirty="0">
                <a:solidFill>
                  <a:schemeClr val="bg1">
                    <a:lumMod val="95000"/>
                    <a:lumOff val="5000"/>
                  </a:schemeClr>
                </a:solidFill>
              </a:rPr>
              <a:t> Terza. Il </a:t>
            </a:r>
            <a:r>
              <a:rPr lang="en-US" sz="4600" dirty="0" err="1">
                <a:solidFill>
                  <a:schemeClr val="bg1">
                    <a:lumMod val="95000"/>
                    <a:lumOff val="5000"/>
                  </a:schemeClr>
                </a:solidFill>
              </a:rPr>
              <a:t>ritorno</a:t>
            </a:r>
            <a:r>
              <a:rPr lang="en-US" sz="4600" dirty="0">
                <a:solidFill>
                  <a:schemeClr val="bg1">
                    <a:lumMod val="95000"/>
                    <a:lumOff val="5000"/>
                  </a:schemeClr>
                </a:solidFill>
              </a:rPr>
              <a:t> del </a:t>
            </a:r>
            <a:r>
              <a:rPr lang="en-US" sz="4600" dirty="0" err="1">
                <a:solidFill>
                  <a:schemeClr val="bg1">
                    <a:lumMod val="95000"/>
                    <a:lumOff val="5000"/>
                  </a:schemeClr>
                </a:solidFill>
              </a:rPr>
              <a:t>nucleare</a:t>
            </a:r>
            <a:r>
              <a:rPr lang="en-US" sz="4600" dirty="0">
                <a:solidFill>
                  <a:schemeClr val="bg1">
                    <a:lumMod val="95000"/>
                    <a:lumOff val="5000"/>
                  </a:schemeClr>
                </a:solidFill>
              </a:rPr>
              <a:t> in Italia: il dado è </a:t>
            </a:r>
            <a:r>
              <a:rPr lang="en-US" sz="4600" dirty="0" err="1">
                <a:solidFill>
                  <a:schemeClr val="bg1">
                    <a:lumMod val="95000"/>
                    <a:lumOff val="5000"/>
                  </a:schemeClr>
                </a:solidFill>
              </a:rPr>
              <a:t>ormai</a:t>
            </a:r>
            <a:r>
              <a:rPr lang="en-US" sz="4600" dirty="0">
                <a:solidFill>
                  <a:schemeClr val="bg1">
                    <a:lumMod val="95000"/>
                    <a:lumOff val="5000"/>
                  </a:schemeClr>
                </a:solidFill>
              </a:rPr>
              <a:t> </a:t>
            </a:r>
            <a:r>
              <a:rPr lang="en-US" sz="4600" dirty="0" err="1">
                <a:solidFill>
                  <a:schemeClr val="bg1">
                    <a:lumMod val="95000"/>
                    <a:lumOff val="5000"/>
                  </a:schemeClr>
                </a:solidFill>
              </a:rPr>
              <a:t>tratto</a:t>
            </a:r>
            <a:endParaRPr lang="en-US" sz="4600" dirty="0">
              <a:solidFill>
                <a:schemeClr val="bg1">
                  <a:lumMod val="95000"/>
                  <a:lumOff val="5000"/>
                </a:schemeClr>
              </a:solidFill>
            </a:endParaRPr>
          </a:p>
        </p:txBody>
      </p:sp>
    </p:spTree>
    <p:extLst>
      <p:ext uri="{BB962C8B-B14F-4D97-AF65-F5344CB8AC3E}">
        <p14:creationId xmlns:p14="http://schemas.microsoft.com/office/powerpoint/2010/main" val="30490345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9FD68-773D-4CE8-FEE5-E90F7F98B279}"/>
              </a:ext>
            </a:extLst>
          </p:cNvPr>
          <p:cNvSpPr>
            <a:spLocks noGrp="1"/>
          </p:cNvSpPr>
          <p:nvPr>
            <p:ph type="title"/>
          </p:nvPr>
        </p:nvSpPr>
        <p:spPr/>
        <p:txBody>
          <a:bodyPr/>
          <a:lstStyle/>
          <a:p>
            <a:r>
              <a:rPr lang="it-IT" dirty="0"/>
              <a:t>Le altre relazioni </a:t>
            </a:r>
            <a:r>
              <a:rPr lang="it-IT"/>
              <a:t>del webinar</a:t>
            </a:r>
            <a:endParaRPr lang="it-IT" dirty="0"/>
          </a:p>
        </p:txBody>
      </p:sp>
      <p:sp>
        <p:nvSpPr>
          <p:cNvPr id="3" name="Segnaposto contenuto 2">
            <a:extLst>
              <a:ext uri="{FF2B5EF4-FFF2-40B4-BE49-F238E27FC236}">
                <a16:creationId xmlns:a16="http://schemas.microsoft.com/office/drawing/2014/main" id="{9F390340-9317-D341-BEC5-6E30A3F2E574}"/>
              </a:ext>
            </a:extLst>
          </p:cNvPr>
          <p:cNvSpPr>
            <a:spLocks noGrp="1"/>
          </p:cNvSpPr>
          <p:nvPr>
            <p:ph idx="1"/>
          </p:nvPr>
        </p:nvSpPr>
        <p:spPr/>
        <p:txBody>
          <a:bodyPr/>
          <a:lstStyle/>
          <a:p>
            <a:r>
              <a:rPr lang="it-IT" dirty="0"/>
              <a:t>Daniele Barbi: «La favola del nucleare economico, pulito e sicuro»</a:t>
            </a:r>
          </a:p>
          <a:p>
            <a:r>
              <a:rPr lang="it-IT" dirty="0"/>
              <a:t>Luigi Mosca: «I rapporti tra nucleare civile e nucleare militare».</a:t>
            </a:r>
          </a:p>
          <a:p>
            <a:r>
              <a:rPr lang="it-IT" dirty="0"/>
              <a:t>Ennio Cabiddu: «Le prospettive del disarmo nucleare dopo il 3MSP»</a:t>
            </a:r>
          </a:p>
        </p:txBody>
      </p:sp>
    </p:spTree>
    <p:extLst>
      <p:ext uri="{BB962C8B-B14F-4D97-AF65-F5344CB8AC3E}">
        <p14:creationId xmlns:p14="http://schemas.microsoft.com/office/powerpoint/2010/main" val="2537230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2F0A21-1D41-8EF5-5A48-5FF2B05653B4}"/>
              </a:ext>
            </a:extLst>
          </p:cNvPr>
          <p:cNvSpPr>
            <a:spLocks noGrp="1"/>
          </p:cNvSpPr>
          <p:nvPr>
            <p:ph type="title"/>
          </p:nvPr>
        </p:nvSpPr>
        <p:spPr/>
        <p:txBody>
          <a:bodyPr/>
          <a:lstStyle/>
          <a:p>
            <a:r>
              <a:rPr lang="it-IT" dirty="0"/>
              <a:t>Il ritorno del nucleare in Italia</a:t>
            </a:r>
          </a:p>
        </p:txBody>
      </p:sp>
      <p:sp>
        <p:nvSpPr>
          <p:cNvPr id="3" name="Segnaposto contenuto 2">
            <a:extLst>
              <a:ext uri="{FF2B5EF4-FFF2-40B4-BE49-F238E27FC236}">
                <a16:creationId xmlns:a16="http://schemas.microsoft.com/office/drawing/2014/main" id="{0270BAE5-D66A-9C0C-970F-20EC7018296B}"/>
              </a:ext>
            </a:extLst>
          </p:cNvPr>
          <p:cNvSpPr>
            <a:spLocks noGrp="1"/>
          </p:cNvSpPr>
          <p:nvPr>
            <p:ph idx="1"/>
          </p:nvPr>
        </p:nvSpPr>
        <p:spPr/>
        <p:txBody>
          <a:bodyPr>
            <a:normAutofit fontScale="85000" lnSpcReduction="10000"/>
          </a:bodyPr>
          <a:lstStyle/>
          <a:p>
            <a:r>
              <a:rPr lang="it-IT" dirty="0"/>
              <a:t>L'Italia ha chiuso le sue centrali a seguito dei referendum del 1987 e del 2011.</a:t>
            </a:r>
          </a:p>
          <a:p>
            <a:r>
              <a:rPr lang="it-IT" dirty="0"/>
              <a:t>Tuttavia, il paese continua a importare energia elettrica prodotta da centrali nucleari estere, in particolare dalla Francia.</a:t>
            </a:r>
          </a:p>
          <a:p>
            <a:r>
              <a:rPr lang="it-IT" dirty="0"/>
              <a:t>Il governo italiano ha deciso per il ritorno e va preso sul serio. Il 28 febbraio 2025, il Consiglio dei Ministri ha approvato una legge delega che autorizza l'esecutivo a sviluppare un nuovo sistema energetico basato su fonti nucleari sostenibili.</a:t>
            </a:r>
          </a:p>
          <a:p>
            <a:r>
              <a:rPr lang="it-IT" dirty="0"/>
              <a:t>L'Italia dovrà affrontare sfide significative, tra cui la gestione delle scorie nucleari, la sicurezza delle centrali e la costruzione di nuove infrastrutture.</a:t>
            </a:r>
          </a:p>
          <a:p>
            <a:r>
              <a:rPr lang="it-IT" dirty="0"/>
              <a:t>La questione del consenso pubblico resta un nodo cruciale. Ma una breccia tra i giovani è stata aperta grazie al possibilismo dei fan di Greta Thunberg.</a:t>
            </a:r>
          </a:p>
        </p:txBody>
      </p:sp>
    </p:spTree>
    <p:extLst>
      <p:ext uri="{BB962C8B-B14F-4D97-AF65-F5344CB8AC3E}">
        <p14:creationId xmlns:p14="http://schemas.microsoft.com/office/powerpoint/2010/main" val="165834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DD7F9D-4657-DEFC-D1D0-6AF3E84F73D2}"/>
              </a:ext>
            </a:extLst>
          </p:cNvPr>
          <p:cNvSpPr>
            <a:spLocks noGrp="1"/>
          </p:cNvSpPr>
          <p:nvPr>
            <p:ph type="title"/>
          </p:nvPr>
        </p:nvSpPr>
        <p:spPr/>
        <p:txBody>
          <a:bodyPr/>
          <a:lstStyle/>
          <a:p>
            <a:r>
              <a:rPr lang="it-IT" dirty="0"/>
              <a:t>La legge delega del 28 febbraio 2025</a:t>
            </a:r>
          </a:p>
        </p:txBody>
      </p:sp>
      <p:sp>
        <p:nvSpPr>
          <p:cNvPr id="3" name="Segnaposto contenuto 2">
            <a:extLst>
              <a:ext uri="{FF2B5EF4-FFF2-40B4-BE49-F238E27FC236}">
                <a16:creationId xmlns:a16="http://schemas.microsoft.com/office/drawing/2014/main" id="{2E789ECC-6580-2C51-4952-9383B59552D4}"/>
              </a:ext>
            </a:extLst>
          </p:cNvPr>
          <p:cNvSpPr>
            <a:spLocks noGrp="1"/>
          </p:cNvSpPr>
          <p:nvPr>
            <p:ph idx="1"/>
          </p:nvPr>
        </p:nvSpPr>
        <p:spPr/>
        <p:txBody>
          <a:bodyPr>
            <a:normAutofit fontScale="85000" lnSpcReduction="20000"/>
          </a:bodyPr>
          <a:lstStyle/>
          <a:p>
            <a:r>
              <a:rPr lang="it-IT" dirty="0"/>
              <a:t>La legge delega prevede che il governo elabori decreti attuativi entro la fine del 2027, con l'obiettivo di integrare l'energia nucleare nel mix energetico nazionale entro il 2030. Si prevede che l'energia nucleare possa coprire tra l'11% e il 22% della domanda elettrica nazionale entro il 2050, con un risparmio stimato di 17 miliardi di euro sui costi di decarbonizzazione.</a:t>
            </a:r>
          </a:p>
          <a:p>
            <a:r>
              <a:rPr lang="it-IT" dirty="0"/>
              <a:t>È importante notare che, sebbene il governo abbia adottato questa legge, essa necessita ancora dell'approvazione parlamentare per entrare in vigore. Pertanto, mentre l'Italia ha compiuto un passo significativo verso il ritorno all'energia nucleare, la decisione finale dipenderà dall'esito del processo legislativo in corso.</a:t>
            </a:r>
          </a:p>
          <a:p>
            <a:r>
              <a:rPr lang="it-IT" dirty="0"/>
              <a:t>Questo decreto fa parte di un pacchetto di misure che include anche il </a:t>
            </a:r>
            <a:r>
              <a:rPr lang="it-IT" b="1" dirty="0"/>
              <a:t>Decreto Bollette</a:t>
            </a:r>
            <a:r>
              <a:rPr lang="it-IT" dirty="0"/>
              <a:t>, con l'obiettivo di garantire energia a basso costo per le seguenti categorie di utenti: </a:t>
            </a:r>
            <a:r>
              <a:rPr lang="it-IT" b="0" i="0" dirty="0">
                <a:solidFill>
                  <a:srgbClr val="333333"/>
                </a:solidFill>
                <a:effectLst/>
                <a:latin typeface="Titillium Web" panose="00000500000000000000" pitchFamily="2" charset="0"/>
              </a:rPr>
              <a:t> famiglie a basso reddito, piccole e medie imprese (PMI) ed infine imprese energivore </a:t>
            </a:r>
            <a:endParaRPr lang="it-IT" dirty="0"/>
          </a:p>
        </p:txBody>
      </p:sp>
    </p:spTree>
    <p:extLst>
      <p:ext uri="{BB962C8B-B14F-4D97-AF65-F5344CB8AC3E}">
        <p14:creationId xmlns:p14="http://schemas.microsoft.com/office/powerpoint/2010/main" val="398984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C3E38-90D9-7860-3EA4-B652F54F22BE}"/>
              </a:ext>
            </a:extLst>
          </p:cNvPr>
          <p:cNvSpPr>
            <a:spLocks noGrp="1"/>
          </p:cNvSpPr>
          <p:nvPr>
            <p:ph type="title"/>
          </p:nvPr>
        </p:nvSpPr>
        <p:spPr/>
        <p:txBody>
          <a:bodyPr>
            <a:normAutofit/>
          </a:bodyPr>
          <a:lstStyle/>
          <a:p>
            <a:r>
              <a:rPr lang="it-IT" sz="2800" dirty="0"/>
              <a:t>Cosa prevede la legge più in dettaglio: l’obiettivo ufficiale è la continuità dell’approvvigionamento energetico, in un contesto di riduzione dei costi e di decarbonizzazione</a:t>
            </a:r>
          </a:p>
        </p:txBody>
      </p:sp>
      <p:sp>
        <p:nvSpPr>
          <p:cNvPr id="3" name="Segnaposto contenuto 2">
            <a:extLst>
              <a:ext uri="{FF2B5EF4-FFF2-40B4-BE49-F238E27FC236}">
                <a16:creationId xmlns:a16="http://schemas.microsoft.com/office/drawing/2014/main" id="{BE841B05-EA04-8544-4D69-27E79370A1EE}"/>
              </a:ext>
            </a:extLst>
          </p:cNvPr>
          <p:cNvSpPr>
            <a:spLocks noGrp="1"/>
          </p:cNvSpPr>
          <p:nvPr>
            <p:ph idx="1"/>
          </p:nvPr>
        </p:nvSpPr>
        <p:spPr/>
        <p:txBody>
          <a:bodyPr>
            <a:normAutofit fontScale="47500" lnSpcReduction="20000"/>
          </a:bodyPr>
          <a:lstStyle/>
          <a:p>
            <a:pPr algn="l"/>
            <a:r>
              <a:rPr lang="it-IT" dirty="0">
                <a:solidFill>
                  <a:srgbClr val="343A40"/>
                </a:solidFill>
                <a:latin typeface="Roboto" panose="02000000000000000000" pitchFamily="2" charset="0"/>
              </a:rPr>
              <a:t>Il provvedimento</a:t>
            </a:r>
            <a:r>
              <a:rPr lang="it-IT" b="0" i="0" dirty="0">
                <a:solidFill>
                  <a:srgbClr val="343A40"/>
                </a:solidFill>
                <a:effectLst/>
                <a:latin typeface="Roboto" panose="02000000000000000000" pitchFamily="2" charset="0"/>
              </a:rPr>
              <a:t> approvato durante il Consiglio dei ministri ha tre scopi ufficiali (si veda il comunicato stampa del governo al seguente link  https://www.governo.it/it/articolo/comunicato-stampa-del-consiglio-dei-ministri-n-116/27778):</a:t>
            </a:r>
          </a:p>
          <a:p>
            <a:pPr algn="l">
              <a:buFont typeface="Arial" panose="020B0604020202020204" pitchFamily="34" charset="0"/>
              <a:buChar char="•"/>
            </a:pPr>
            <a:r>
              <a:rPr lang="it-IT" b="0" i="0" dirty="0">
                <a:solidFill>
                  <a:srgbClr val="343A40"/>
                </a:solidFill>
                <a:effectLst/>
                <a:latin typeface="Roboto" panose="02000000000000000000" pitchFamily="2" charset="0"/>
              </a:rPr>
              <a:t>1) garantire la </a:t>
            </a:r>
            <a:r>
              <a:rPr lang="it-IT" b="1" i="0" dirty="0">
                <a:solidFill>
                  <a:srgbClr val="343A40"/>
                </a:solidFill>
                <a:effectLst/>
                <a:latin typeface="Roboto" panose="02000000000000000000" pitchFamily="2" charset="0"/>
              </a:rPr>
              <a:t>continuità nell’approvvigionamento energetico</a:t>
            </a:r>
            <a:r>
              <a:rPr lang="it-IT" b="0" i="0" dirty="0">
                <a:solidFill>
                  <a:srgbClr val="343A40"/>
                </a:solidFill>
                <a:effectLst/>
                <a:latin typeface="Roboto" panose="02000000000000000000" pitchFamily="2" charset="0"/>
              </a:rPr>
              <a:t> in presenza di un incremento costante della domanda e favorire il raggiungimento dell’indipendenza energetica;</a:t>
            </a:r>
          </a:p>
          <a:p>
            <a:pPr algn="l">
              <a:buFont typeface="Arial" panose="020B0604020202020204" pitchFamily="34" charset="0"/>
              <a:buChar char="•"/>
            </a:pPr>
            <a:r>
              <a:rPr lang="it-IT" b="0" i="0" dirty="0">
                <a:solidFill>
                  <a:srgbClr val="343A40"/>
                </a:solidFill>
                <a:effectLst/>
                <a:latin typeface="Roboto" panose="02000000000000000000" pitchFamily="2" charset="0"/>
              </a:rPr>
              <a:t>2) concorrere agli obiettivi di </a:t>
            </a:r>
            <a:r>
              <a:rPr lang="it-IT" b="1" i="0" dirty="0">
                <a:solidFill>
                  <a:srgbClr val="343A40"/>
                </a:solidFill>
                <a:effectLst/>
                <a:latin typeface="Roboto" panose="02000000000000000000" pitchFamily="2" charset="0"/>
              </a:rPr>
              <a:t>decarbonizzazione</a:t>
            </a:r>
            <a:r>
              <a:rPr lang="it-IT" b="0" i="0" dirty="0">
                <a:solidFill>
                  <a:srgbClr val="343A40"/>
                </a:solidFill>
                <a:effectLst/>
                <a:latin typeface="Roboto" panose="02000000000000000000" pitchFamily="2" charset="0"/>
              </a:rPr>
              <a:t> necessari a fronteggiare il cambiamento climatico;</a:t>
            </a:r>
          </a:p>
          <a:p>
            <a:pPr algn="l">
              <a:buFont typeface="Arial" panose="020B0604020202020204" pitchFamily="34" charset="0"/>
              <a:buChar char="•"/>
            </a:pPr>
            <a:r>
              <a:rPr lang="it-IT" b="0" i="0" dirty="0">
                <a:solidFill>
                  <a:srgbClr val="343A40"/>
                </a:solidFill>
                <a:effectLst/>
                <a:latin typeface="Roboto" panose="02000000000000000000" pitchFamily="2" charset="0"/>
              </a:rPr>
              <a:t>3) garantire la </a:t>
            </a:r>
            <a:r>
              <a:rPr lang="it-IT" b="1" i="0" dirty="0">
                <a:solidFill>
                  <a:srgbClr val="343A40"/>
                </a:solidFill>
                <a:effectLst/>
                <a:latin typeface="Roboto" panose="02000000000000000000" pitchFamily="2" charset="0"/>
              </a:rPr>
              <a:t>sostenibilità</a:t>
            </a:r>
            <a:r>
              <a:rPr lang="it-IT" b="0" i="0" dirty="0">
                <a:solidFill>
                  <a:srgbClr val="343A40"/>
                </a:solidFill>
                <a:effectLst/>
                <a:latin typeface="Roboto" panose="02000000000000000000" pitchFamily="2" charset="0"/>
              </a:rPr>
              <a:t> dei costi gravanti sugli utenti finali e la competitività del sistema industriale nazionale. </a:t>
            </a:r>
          </a:p>
          <a:p>
            <a:pPr algn="l">
              <a:buFont typeface="Arial" panose="020B0604020202020204" pitchFamily="34" charset="0"/>
              <a:buChar char="•"/>
            </a:pPr>
            <a:r>
              <a:rPr lang="it-IT" dirty="0">
                <a:solidFill>
                  <a:srgbClr val="343A40"/>
                </a:solidFill>
                <a:latin typeface="Roboto" panose="02000000000000000000" pitchFamily="2" charset="0"/>
              </a:rPr>
              <a:t>Ciò verrebbe attuato attraverso quattro modalità di interventi. </a:t>
            </a:r>
            <a:r>
              <a:rPr lang="it-IT" b="0" i="0" dirty="0">
                <a:solidFill>
                  <a:srgbClr val="343A40"/>
                </a:solidFill>
                <a:effectLst/>
                <a:latin typeface="Roboto" panose="02000000000000000000" pitchFamily="2" charset="0"/>
              </a:rPr>
              <a:t>La prima riguarda il (presunto) </a:t>
            </a:r>
            <a:r>
              <a:rPr lang="it-IT" b="1" i="0" dirty="0">
                <a:solidFill>
                  <a:srgbClr val="343A40"/>
                </a:solidFill>
                <a:effectLst/>
                <a:latin typeface="Roboto" panose="02000000000000000000" pitchFamily="2" charset="0"/>
              </a:rPr>
              <a:t>superamento delle esperienze nucleari precedenti</a:t>
            </a:r>
            <a:r>
              <a:rPr lang="it-IT" b="0" i="0" dirty="0">
                <a:solidFill>
                  <a:srgbClr val="343A40"/>
                </a:solidFill>
                <a:effectLst/>
                <a:latin typeface="Roboto" panose="02000000000000000000" pitchFamily="2" charset="0"/>
              </a:rPr>
              <a:t>. Si spaccia una cesura netta rispetto agli impianti nucleari del passato (cosiddetti di “prima” o di “seconda generazione”), destinati alla definitiva dismissione, salvo eventuale riconversione, e l’utilizzo delle migliori tecnologie disponibili, incluse le tecnologie modulari e avanzate. In quest’ottica, si valuterà </a:t>
            </a:r>
            <a:r>
              <a:rPr lang="it-IT" b="1" i="0" dirty="0">
                <a:solidFill>
                  <a:srgbClr val="343A40"/>
                </a:solidFill>
                <a:effectLst/>
                <a:latin typeface="Roboto" panose="02000000000000000000" pitchFamily="2" charset="0"/>
              </a:rPr>
              <a:t>l’istituzione di un’Autorità indipendente competente per la sicurezza nucleare</a:t>
            </a:r>
            <a:r>
              <a:rPr lang="it-IT" b="0" i="0" dirty="0">
                <a:solidFill>
                  <a:srgbClr val="343A40"/>
                </a:solidFill>
                <a:effectLst/>
                <a:latin typeface="Roboto" panose="02000000000000000000" pitchFamily="2" charset="0"/>
              </a:rPr>
              <a:t>, con compiti di regolazione, vigilanza e controllo sulle infrastrutture nucleari. </a:t>
            </a:r>
          </a:p>
          <a:p>
            <a:pPr algn="l">
              <a:buFont typeface="Arial" panose="020B0604020202020204" pitchFamily="34" charset="0"/>
              <a:buChar char="•"/>
            </a:pPr>
            <a:r>
              <a:rPr lang="it-IT" b="0" i="0" dirty="0">
                <a:solidFill>
                  <a:srgbClr val="343A40"/>
                </a:solidFill>
                <a:effectLst/>
                <a:latin typeface="Roboto" panose="02000000000000000000" pitchFamily="2" charset="0"/>
              </a:rPr>
              <a:t>La seconda modalità prevede una </a:t>
            </a:r>
            <a:r>
              <a:rPr lang="it-IT" b="1" i="0" dirty="0">
                <a:solidFill>
                  <a:srgbClr val="343A40"/>
                </a:solidFill>
                <a:effectLst/>
                <a:latin typeface="Roboto" panose="02000000000000000000" pitchFamily="2" charset="0"/>
              </a:rPr>
              <a:t>disciplina organica dell’intero ciclo di vita dell’energia nucleare</a:t>
            </a:r>
            <a:r>
              <a:rPr lang="it-IT" b="0" i="0" dirty="0">
                <a:solidFill>
                  <a:srgbClr val="343A40"/>
                </a:solidFill>
                <a:effectLst/>
                <a:latin typeface="Roboto" panose="02000000000000000000" pitchFamily="2" charset="0"/>
              </a:rPr>
              <a:t> (eventuale fase di sperimentazione - progettazione - autorizzazione degli impianti - esercizio degli impianti - gestione, stoccaggio e smaltimento dei rifiuti radioattivi - smantellamento degli impianti).</a:t>
            </a:r>
          </a:p>
          <a:p>
            <a:pPr algn="l">
              <a:buFont typeface="Arial" panose="020B0604020202020204" pitchFamily="34" charset="0"/>
              <a:buChar char="•"/>
            </a:pPr>
            <a:r>
              <a:rPr lang="it-IT" b="0" i="0" dirty="0">
                <a:solidFill>
                  <a:srgbClr val="343A40"/>
                </a:solidFill>
                <a:effectLst/>
                <a:latin typeface="Roboto" panose="02000000000000000000" pitchFamily="2" charset="0"/>
              </a:rPr>
              <a:t>La terza riguarda il </a:t>
            </a:r>
            <a:r>
              <a:rPr lang="it-IT" b="1" i="0" dirty="0">
                <a:solidFill>
                  <a:srgbClr val="343A40"/>
                </a:solidFill>
                <a:effectLst/>
                <a:latin typeface="Roboto" panose="02000000000000000000" pitchFamily="2" charset="0"/>
              </a:rPr>
              <a:t>coordinamento e dialogo costante con i gestori delle reti elettriche</a:t>
            </a:r>
            <a:r>
              <a:rPr lang="it-IT" b="0" i="0" dirty="0">
                <a:solidFill>
                  <a:srgbClr val="343A40"/>
                </a:solidFill>
                <a:effectLst/>
                <a:latin typeface="Roboto" panose="02000000000000000000" pitchFamily="2" charset="0"/>
              </a:rPr>
              <a:t>. Lo sviluppo della nuova politica nucleare viene valutato anche nel suo impatto sull’assetto complessivo del sistema elettrico nazionale, incluso quello sul mercato elettrico.</a:t>
            </a:r>
          </a:p>
          <a:p>
            <a:r>
              <a:rPr lang="it-IT" b="0" i="0" dirty="0">
                <a:solidFill>
                  <a:srgbClr val="343A40"/>
                </a:solidFill>
                <a:effectLst/>
                <a:latin typeface="Roboto" panose="02000000000000000000" pitchFamily="2" charset="0"/>
              </a:rPr>
              <a:t>L'ultima invece si concentra sulle </a:t>
            </a:r>
            <a:r>
              <a:rPr lang="it-IT" b="1" i="0" dirty="0">
                <a:solidFill>
                  <a:srgbClr val="343A40"/>
                </a:solidFill>
                <a:effectLst/>
                <a:latin typeface="Roboto" panose="02000000000000000000" pitchFamily="2" charset="0"/>
              </a:rPr>
              <a:t>garanzie</a:t>
            </a:r>
            <a:r>
              <a:rPr lang="it-IT" b="0" i="0" dirty="0">
                <a:solidFill>
                  <a:srgbClr val="343A40"/>
                </a:solidFill>
                <a:effectLst/>
                <a:latin typeface="Roboto" panose="02000000000000000000" pitchFamily="2" charset="0"/>
              </a:rPr>
              <a:t>. I promotori dei progetti nucleari devono fornire </a:t>
            </a:r>
            <a:r>
              <a:rPr lang="it-IT" b="1" i="0" dirty="0">
                <a:solidFill>
                  <a:srgbClr val="343A40"/>
                </a:solidFill>
                <a:effectLst/>
                <a:latin typeface="Roboto" panose="02000000000000000000" pitchFamily="2" charset="0"/>
              </a:rPr>
              <a:t>adeguate garanzie finanziarie</a:t>
            </a:r>
            <a:r>
              <a:rPr lang="it-IT" b="0" i="0" dirty="0">
                <a:solidFill>
                  <a:srgbClr val="343A40"/>
                </a:solidFill>
                <a:effectLst/>
                <a:latin typeface="Roboto" panose="02000000000000000000" pitchFamily="2" charset="0"/>
              </a:rPr>
              <a:t> e </a:t>
            </a:r>
            <a:r>
              <a:rPr lang="it-IT" b="1" i="0" dirty="0">
                <a:solidFill>
                  <a:srgbClr val="343A40"/>
                </a:solidFill>
                <a:effectLst/>
                <a:latin typeface="Roboto" panose="02000000000000000000" pitchFamily="2" charset="0"/>
              </a:rPr>
              <a:t>giuridiche</a:t>
            </a:r>
            <a:r>
              <a:rPr lang="it-IT" b="0" i="0" dirty="0">
                <a:solidFill>
                  <a:srgbClr val="343A40"/>
                </a:solidFill>
                <a:effectLst/>
                <a:latin typeface="Roboto" panose="02000000000000000000" pitchFamily="2" charset="0"/>
              </a:rPr>
              <a:t> per coprire i costi di costruzione, gestione e smantellamento degli impianti e per i rischi, anche a loro non direttamente imputabili, derivanti dall’attività nucleare.</a:t>
            </a:r>
            <a:endParaRPr lang="it-IT" dirty="0"/>
          </a:p>
        </p:txBody>
      </p:sp>
    </p:spTree>
    <p:extLst>
      <p:ext uri="{BB962C8B-B14F-4D97-AF65-F5344CB8AC3E}">
        <p14:creationId xmlns:p14="http://schemas.microsoft.com/office/powerpoint/2010/main" val="205194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DAC860-DD56-8B7B-2671-CC96C44218AB}"/>
              </a:ext>
            </a:extLst>
          </p:cNvPr>
          <p:cNvSpPr>
            <a:spLocks noGrp="1"/>
          </p:cNvSpPr>
          <p:nvPr>
            <p:ph type="title"/>
          </p:nvPr>
        </p:nvSpPr>
        <p:spPr/>
        <p:txBody>
          <a:bodyPr/>
          <a:lstStyle/>
          <a:p>
            <a:r>
              <a:rPr lang="it-IT" dirty="0"/>
              <a:t>Udite, udite, le FER già dominano il panorama energetico europeo</a:t>
            </a:r>
          </a:p>
        </p:txBody>
      </p:sp>
      <p:sp>
        <p:nvSpPr>
          <p:cNvPr id="3" name="Segnaposto contenuto 2">
            <a:extLst>
              <a:ext uri="{FF2B5EF4-FFF2-40B4-BE49-F238E27FC236}">
                <a16:creationId xmlns:a16="http://schemas.microsoft.com/office/drawing/2014/main" id="{3CAADC54-74EC-6936-E4E5-23F168EEF771}"/>
              </a:ext>
            </a:extLst>
          </p:cNvPr>
          <p:cNvSpPr>
            <a:spLocks noGrp="1"/>
          </p:cNvSpPr>
          <p:nvPr>
            <p:ph idx="1"/>
          </p:nvPr>
        </p:nvSpPr>
        <p:spPr/>
        <p:txBody>
          <a:bodyPr>
            <a:normAutofit fontScale="85000" lnSpcReduction="10000"/>
          </a:bodyPr>
          <a:lstStyle/>
          <a:p>
            <a:r>
              <a:rPr lang="it-IT" dirty="0"/>
              <a:t>Le fonti rinnovabili sono effettivamente le principali produttrici in Europa di elettricità, con una quota che si aggira intorno al 47-48%. Questo è un dato confermato da organizzazioni come </a:t>
            </a:r>
            <a:r>
              <a:rPr lang="it-IT" dirty="0" err="1"/>
              <a:t>Eurelectric</a:t>
            </a:r>
            <a:r>
              <a:rPr lang="it-IT" dirty="0"/>
              <a:t> e da diverse pubblicazioni specializzate.</a:t>
            </a:r>
          </a:p>
          <a:p>
            <a:r>
              <a:rPr lang="it-IT" dirty="0"/>
              <a:t>La crescita è trainata in particolare dal solare fotovoltaico e dall'eolico.</a:t>
            </a:r>
          </a:p>
          <a:p>
            <a:pPr marL="0" indent="0">
              <a:buNone/>
            </a:pPr>
            <a:r>
              <a:rPr lang="it-IT" b="1" dirty="0"/>
              <a:t>Nucleare</a:t>
            </a:r>
            <a:r>
              <a:rPr lang="it-IT" dirty="0"/>
              <a:t>:</a:t>
            </a:r>
          </a:p>
          <a:p>
            <a:r>
              <a:rPr lang="it-IT" dirty="0"/>
              <a:t>La quota del nucleare, intorno al 23-24%, è anch'essa in linea con le stime. Si osserva un leggero aumento rispetto all'anno precedente, dovuto in parte alla ripresa di alcune centrali.</a:t>
            </a:r>
          </a:p>
          <a:p>
            <a:pPr marL="0" indent="0">
              <a:buNone/>
            </a:pPr>
            <a:r>
              <a:rPr lang="it-IT" b="1" dirty="0"/>
              <a:t>Fossili</a:t>
            </a:r>
            <a:r>
              <a:rPr lang="it-IT" dirty="0"/>
              <a:t>:</a:t>
            </a:r>
          </a:p>
          <a:p>
            <a:r>
              <a:rPr lang="it-IT" dirty="0"/>
              <a:t>La percentuale dei combustibili fossili è in calo, attestandosi intorno al 28-29%. Questo dato riflette gli sforzi dell'UE per ridurre le emissioni di gas serra</a:t>
            </a:r>
          </a:p>
        </p:txBody>
      </p:sp>
    </p:spTree>
    <p:extLst>
      <p:ext uri="{BB962C8B-B14F-4D97-AF65-F5344CB8AC3E}">
        <p14:creationId xmlns:p14="http://schemas.microsoft.com/office/powerpoint/2010/main" val="2069526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BD304-59ED-722E-23F2-EBACE99A024D}"/>
              </a:ext>
            </a:extLst>
          </p:cNvPr>
          <p:cNvSpPr>
            <a:spLocks noGrp="1"/>
          </p:cNvSpPr>
          <p:nvPr>
            <p:ph type="title"/>
          </p:nvPr>
        </p:nvSpPr>
        <p:spPr/>
        <p:txBody>
          <a:bodyPr/>
          <a:lstStyle/>
          <a:p>
            <a:r>
              <a:rPr lang="it-IT" dirty="0"/>
              <a:t>E’ utile promuovere un referendum?</a:t>
            </a:r>
          </a:p>
        </p:txBody>
      </p:sp>
      <p:sp>
        <p:nvSpPr>
          <p:cNvPr id="3" name="Segnaposto contenuto 2">
            <a:extLst>
              <a:ext uri="{FF2B5EF4-FFF2-40B4-BE49-F238E27FC236}">
                <a16:creationId xmlns:a16="http://schemas.microsoft.com/office/drawing/2014/main" id="{24F043A8-9305-4F7A-9822-249C949D7A4B}"/>
              </a:ext>
            </a:extLst>
          </p:cNvPr>
          <p:cNvSpPr>
            <a:spLocks noGrp="1"/>
          </p:cNvSpPr>
          <p:nvPr>
            <p:ph idx="1"/>
          </p:nvPr>
        </p:nvSpPr>
        <p:spPr/>
        <p:txBody>
          <a:bodyPr/>
          <a:lstStyle/>
          <a:p>
            <a:r>
              <a:rPr lang="it-IT" dirty="0"/>
              <a:t>Stavolta il risultato sarebbe più incerto perché l’astensionismo elettorale è cresciuto e l’opinione giovanile contraria non è più scontata.</a:t>
            </a:r>
          </a:p>
        </p:txBody>
      </p:sp>
    </p:spTree>
    <p:extLst>
      <p:ext uri="{BB962C8B-B14F-4D97-AF65-F5344CB8AC3E}">
        <p14:creationId xmlns:p14="http://schemas.microsoft.com/office/powerpoint/2010/main" val="186662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5D1D3C03-0073-8F93-1D79-15C7561CA918}"/>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F1AAA610-205F-C80B-93FA-265E539BC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C38B00D-5FD7-6C50-21B7-88A22149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165AEE2-0770-3954-46D6-9ABA10C42411}"/>
              </a:ext>
            </a:extLst>
          </p:cNvPr>
          <p:cNvSpPr>
            <a:spLocks noGrp="1"/>
          </p:cNvSpPr>
          <p:nvPr>
            <p:ph type="title" idx="4294967295"/>
          </p:nvPr>
        </p:nvSpPr>
        <p:spPr>
          <a:xfrm>
            <a:off x="2555631" y="1441938"/>
            <a:ext cx="7080738" cy="3974124"/>
          </a:xfrm>
        </p:spPr>
        <p:txBody>
          <a:bodyPr vert="horz" lIns="91440" tIns="45720" rIns="91440" bIns="45720" rtlCol="0" anchor="ctr">
            <a:normAutofit/>
          </a:bodyPr>
          <a:lstStyle/>
          <a:p>
            <a:pPr algn="ctr"/>
            <a:r>
              <a:rPr lang="en-US" sz="4600" dirty="0" err="1">
                <a:solidFill>
                  <a:schemeClr val="bg1">
                    <a:lumMod val="95000"/>
                    <a:lumOff val="5000"/>
                  </a:schemeClr>
                </a:solidFill>
              </a:rPr>
              <a:t>Parte</a:t>
            </a:r>
            <a:r>
              <a:rPr lang="en-US" sz="4600" dirty="0">
                <a:solidFill>
                  <a:schemeClr val="bg1">
                    <a:lumMod val="95000"/>
                    <a:lumOff val="5000"/>
                  </a:schemeClr>
                </a:solidFill>
              </a:rPr>
              <a:t> </a:t>
            </a:r>
            <a:r>
              <a:rPr lang="en-US" sz="4600" dirty="0" err="1">
                <a:solidFill>
                  <a:schemeClr val="bg1">
                    <a:lumMod val="95000"/>
                    <a:lumOff val="5000"/>
                  </a:schemeClr>
                </a:solidFill>
              </a:rPr>
              <a:t>Quarta</a:t>
            </a:r>
            <a:r>
              <a:rPr lang="en-US" sz="4600" dirty="0">
                <a:solidFill>
                  <a:schemeClr val="bg1">
                    <a:lumMod val="95000"/>
                    <a:lumOff val="5000"/>
                  </a:schemeClr>
                </a:solidFill>
              </a:rPr>
              <a:t>. Il </a:t>
            </a:r>
            <a:r>
              <a:rPr lang="en-US" sz="4600" dirty="0" err="1">
                <a:solidFill>
                  <a:schemeClr val="bg1">
                    <a:lumMod val="95000"/>
                    <a:lumOff val="5000"/>
                  </a:schemeClr>
                </a:solidFill>
              </a:rPr>
              <a:t>nucleare</a:t>
            </a:r>
            <a:r>
              <a:rPr lang="en-US" sz="4600" dirty="0">
                <a:solidFill>
                  <a:schemeClr val="bg1">
                    <a:lumMod val="95000"/>
                    <a:lumOff val="5000"/>
                  </a:schemeClr>
                </a:solidFill>
              </a:rPr>
              <a:t> </a:t>
            </a:r>
            <a:r>
              <a:rPr lang="en-US" sz="4600" dirty="0" err="1">
                <a:solidFill>
                  <a:schemeClr val="bg1">
                    <a:lumMod val="95000"/>
                    <a:lumOff val="5000"/>
                  </a:schemeClr>
                </a:solidFill>
              </a:rPr>
              <a:t>militare</a:t>
            </a:r>
            <a:r>
              <a:rPr lang="en-US" sz="4600" dirty="0">
                <a:solidFill>
                  <a:schemeClr val="bg1">
                    <a:lumMod val="95000"/>
                    <a:lumOff val="5000"/>
                  </a:schemeClr>
                </a:solidFill>
              </a:rPr>
              <a:t> </a:t>
            </a:r>
            <a:r>
              <a:rPr lang="en-US" sz="4600" dirty="0" err="1">
                <a:solidFill>
                  <a:schemeClr val="bg1">
                    <a:lumMod val="95000"/>
                    <a:lumOff val="5000"/>
                  </a:schemeClr>
                </a:solidFill>
              </a:rPr>
              <a:t>può</a:t>
            </a:r>
            <a:r>
              <a:rPr lang="en-US" sz="4600" dirty="0">
                <a:solidFill>
                  <a:schemeClr val="bg1">
                    <a:lumMod val="95000"/>
                    <a:lumOff val="5000"/>
                  </a:schemeClr>
                </a:solidFill>
              </a:rPr>
              <a:t> </a:t>
            </a:r>
            <a:r>
              <a:rPr lang="en-US" sz="4600" dirty="0" err="1">
                <a:solidFill>
                  <a:schemeClr val="bg1">
                    <a:lumMod val="95000"/>
                    <a:lumOff val="5000"/>
                  </a:schemeClr>
                </a:solidFill>
              </a:rPr>
              <a:t>essere</a:t>
            </a:r>
            <a:r>
              <a:rPr lang="en-US" sz="4600" dirty="0">
                <a:solidFill>
                  <a:schemeClr val="bg1">
                    <a:lumMod val="95000"/>
                    <a:lumOff val="5000"/>
                  </a:schemeClr>
                </a:solidFill>
              </a:rPr>
              <a:t> </a:t>
            </a:r>
            <a:r>
              <a:rPr lang="en-US" sz="4600" dirty="0" err="1">
                <a:solidFill>
                  <a:schemeClr val="bg1">
                    <a:lumMod val="95000"/>
                    <a:lumOff val="5000"/>
                  </a:schemeClr>
                </a:solidFill>
              </a:rPr>
              <a:t>reso</a:t>
            </a:r>
            <a:r>
              <a:rPr lang="en-US" sz="4600" dirty="0">
                <a:solidFill>
                  <a:schemeClr val="bg1">
                    <a:lumMod val="95000"/>
                    <a:lumOff val="5000"/>
                  </a:schemeClr>
                </a:solidFill>
              </a:rPr>
              <a:t> </a:t>
            </a:r>
            <a:r>
              <a:rPr lang="en-US" sz="4600" dirty="0" err="1">
                <a:solidFill>
                  <a:schemeClr val="bg1">
                    <a:lumMod val="95000"/>
                    <a:lumOff val="5000"/>
                  </a:schemeClr>
                </a:solidFill>
              </a:rPr>
              <a:t>obsoleto</a:t>
            </a:r>
            <a:r>
              <a:rPr lang="en-US" sz="4600" dirty="0">
                <a:solidFill>
                  <a:schemeClr val="bg1">
                    <a:lumMod val="95000"/>
                    <a:lumOff val="5000"/>
                  </a:schemeClr>
                </a:solidFill>
              </a:rPr>
              <a:t>? </a:t>
            </a:r>
          </a:p>
        </p:txBody>
      </p:sp>
    </p:spTree>
    <p:extLst>
      <p:ext uri="{BB962C8B-B14F-4D97-AF65-F5344CB8AC3E}">
        <p14:creationId xmlns:p14="http://schemas.microsoft.com/office/powerpoint/2010/main" val="12491384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7ED68-42DD-33E7-3D6B-D97300101206}"/>
              </a:ext>
            </a:extLst>
          </p:cNvPr>
          <p:cNvSpPr>
            <a:spLocks noGrp="1"/>
          </p:cNvSpPr>
          <p:nvPr>
            <p:ph type="title"/>
          </p:nvPr>
        </p:nvSpPr>
        <p:spPr/>
        <p:txBody>
          <a:bodyPr/>
          <a:lstStyle/>
          <a:p>
            <a:r>
              <a:rPr lang="it-IT" dirty="0"/>
              <a:t>Il nucleare militare è già «obsoleto»?</a:t>
            </a:r>
          </a:p>
        </p:txBody>
      </p:sp>
      <p:sp>
        <p:nvSpPr>
          <p:cNvPr id="3" name="Segnaposto contenuto 2">
            <a:extLst>
              <a:ext uri="{FF2B5EF4-FFF2-40B4-BE49-F238E27FC236}">
                <a16:creationId xmlns:a16="http://schemas.microsoft.com/office/drawing/2014/main" id="{A104FD28-A45D-4498-AB93-498F2B882996}"/>
              </a:ext>
            </a:extLst>
          </p:cNvPr>
          <p:cNvSpPr>
            <a:spLocks noGrp="1"/>
          </p:cNvSpPr>
          <p:nvPr>
            <p:ph idx="1"/>
          </p:nvPr>
        </p:nvSpPr>
        <p:spPr/>
        <p:txBody>
          <a:bodyPr>
            <a:normAutofit fontScale="55000" lnSpcReduction="20000"/>
          </a:bodyPr>
          <a:lstStyle/>
          <a:p>
            <a:r>
              <a:rPr lang="it-IT" dirty="0"/>
              <a:t>Sarà, ma per l’intanto, nonostante i trattati per il bando, i programmi di modernizzazione delle armi nucleari stanno ricevendo investimenti crescenti a livello globale. Le principali potenze nucleari stanno aggiornando i loro arsenali con nuove tecnologie, migliorando sia i vettori (missili balistici, sottomarini nucleari, bombardieri strategici) sia le testate nucleari stesse. </a:t>
            </a:r>
          </a:p>
          <a:p>
            <a:r>
              <a:rPr lang="it-IT" dirty="0"/>
              <a:t>Gli investimenti nella modernizzazione delle armi nucleari sono in aumento, spinti da:</a:t>
            </a:r>
          </a:p>
          <a:p>
            <a:pPr>
              <a:buFont typeface="Arial" panose="020B0604020202020204" pitchFamily="34" charset="0"/>
              <a:buChar char="•"/>
            </a:pPr>
            <a:r>
              <a:rPr lang="it-IT" b="1" dirty="0"/>
              <a:t>Rinnovata competizione tra grandi potenze (USA, Russia, Cina).</a:t>
            </a:r>
            <a:endParaRPr lang="it-IT" dirty="0"/>
          </a:p>
          <a:p>
            <a:pPr>
              <a:buFont typeface="Arial" panose="020B0604020202020204" pitchFamily="34" charset="0"/>
              <a:buChar char="•"/>
            </a:pPr>
            <a:r>
              <a:rPr lang="it-IT" b="1" dirty="0"/>
              <a:t>Proliferazione nucleare (Corea del Nord, possibili sviluppi in Iran).</a:t>
            </a:r>
            <a:endParaRPr lang="it-IT" dirty="0"/>
          </a:p>
          <a:p>
            <a:pPr>
              <a:buFont typeface="Arial" panose="020B0604020202020204" pitchFamily="34" charset="0"/>
              <a:buChar char="•"/>
            </a:pPr>
            <a:r>
              <a:rPr lang="it-IT" b="1" dirty="0"/>
              <a:t>Innovazioni tecnologiche come armi ipersoniche, missili di nuova generazione, miniaturizzazione e impiego dell’AI</a:t>
            </a:r>
            <a:endParaRPr lang="it-IT" dirty="0"/>
          </a:p>
          <a:p>
            <a:r>
              <a:rPr lang="it-IT" dirty="0"/>
              <a:t>Ecco un quadro della situazione:</a:t>
            </a:r>
          </a:p>
          <a:p>
            <a:pPr marL="0" indent="0">
              <a:buNone/>
            </a:pPr>
            <a:r>
              <a:rPr lang="it-IT" b="1" dirty="0"/>
              <a:t>Stati Uniti</a:t>
            </a:r>
          </a:p>
          <a:p>
            <a:r>
              <a:rPr lang="it-IT" dirty="0"/>
              <a:t>Il Pentagono sta portando avanti un vasto programma di ammodernamento delle forze nucleari, con un investimento stimato in oltre 1.500 miliardi di dollari nei prossimi tre decenni. Progetti chiave: Nuovi missili balistici intercontinentali (ICBM) </a:t>
            </a:r>
            <a:r>
              <a:rPr lang="it-IT" dirty="0" err="1"/>
              <a:t>Sentinel</a:t>
            </a:r>
            <a:r>
              <a:rPr lang="it-IT" dirty="0"/>
              <a:t> (ex-GBSD), per sostituire i Minuteman III. B-21 Raider, un nuovo bombardiere stealth a lungo raggio. Nuovi sottomarini nucleari della classe Columbia per sostituire i vecchi Ohio. Testate W93, una nuova generazione di armi nucleari per la Marina.</a:t>
            </a:r>
          </a:p>
          <a:p>
            <a:pPr marL="0" indent="0">
              <a:buNone/>
            </a:pPr>
            <a:r>
              <a:rPr lang="it-IT" b="1" dirty="0"/>
              <a:t>Russia</a:t>
            </a:r>
          </a:p>
          <a:p>
            <a:r>
              <a:rPr lang="it-IT" dirty="0"/>
              <a:t>La Russia sta sviluppando sistemi ipersonici e nuove armi nucleari strategiche, come: RS-28 </a:t>
            </a:r>
            <a:r>
              <a:rPr lang="it-IT" dirty="0" err="1"/>
              <a:t>Sarmat</a:t>
            </a:r>
            <a:r>
              <a:rPr lang="it-IT" dirty="0"/>
              <a:t> ("</a:t>
            </a:r>
            <a:r>
              <a:rPr lang="it-IT" dirty="0" err="1"/>
              <a:t>Satan</a:t>
            </a:r>
            <a:r>
              <a:rPr lang="it-IT" dirty="0"/>
              <a:t> 2"), un ICBM di nuova generazione. </a:t>
            </a:r>
            <a:r>
              <a:rPr lang="it-IT" dirty="0" err="1"/>
              <a:t>Avangard</a:t>
            </a:r>
            <a:r>
              <a:rPr lang="it-IT" dirty="0"/>
              <a:t>, un veicolo ipersonico planante montato su ICBM. </a:t>
            </a:r>
            <a:r>
              <a:rPr lang="it-IT" dirty="0" err="1"/>
              <a:t>Poseidon</a:t>
            </a:r>
            <a:r>
              <a:rPr lang="it-IT" dirty="0"/>
              <a:t>, un drone sottomarino nucleare capace di colpire città costiere con tsunami radioattivi. </a:t>
            </a:r>
            <a:r>
              <a:rPr lang="it-IT" dirty="0" err="1"/>
              <a:t>Burevestnik</a:t>
            </a:r>
            <a:r>
              <a:rPr lang="it-IT" dirty="0"/>
              <a:t>, un missile da crociera a propulsione nucleare.</a:t>
            </a:r>
          </a:p>
        </p:txBody>
      </p:sp>
    </p:spTree>
    <p:extLst>
      <p:ext uri="{BB962C8B-B14F-4D97-AF65-F5344CB8AC3E}">
        <p14:creationId xmlns:p14="http://schemas.microsoft.com/office/powerpoint/2010/main" val="403879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D820D-B11E-5C73-249F-456056D9673F}"/>
              </a:ext>
            </a:extLst>
          </p:cNvPr>
          <p:cNvSpPr>
            <a:spLocks noGrp="1"/>
          </p:cNvSpPr>
          <p:nvPr>
            <p:ph type="title"/>
          </p:nvPr>
        </p:nvSpPr>
        <p:spPr/>
        <p:txBody>
          <a:bodyPr>
            <a:normAutofit/>
          </a:bodyPr>
          <a:lstStyle/>
          <a:p>
            <a:r>
              <a:rPr lang="it-IT" sz="4000" dirty="0"/>
              <a:t>Programmi di modernizzazione delle armi nucleari</a:t>
            </a:r>
          </a:p>
        </p:txBody>
      </p:sp>
      <p:sp>
        <p:nvSpPr>
          <p:cNvPr id="3" name="Segnaposto contenuto 2">
            <a:extLst>
              <a:ext uri="{FF2B5EF4-FFF2-40B4-BE49-F238E27FC236}">
                <a16:creationId xmlns:a16="http://schemas.microsoft.com/office/drawing/2014/main" id="{EF251337-ED52-62E4-16C9-07244FBF47F0}"/>
              </a:ext>
            </a:extLst>
          </p:cNvPr>
          <p:cNvSpPr>
            <a:spLocks noGrp="1"/>
          </p:cNvSpPr>
          <p:nvPr>
            <p:ph idx="1"/>
          </p:nvPr>
        </p:nvSpPr>
        <p:spPr/>
        <p:txBody>
          <a:bodyPr>
            <a:normAutofit fontScale="55000" lnSpcReduction="20000"/>
          </a:bodyPr>
          <a:lstStyle/>
          <a:p>
            <a:pPr marL="0" indent="0">
              <a:buNone/>
            </a:pPr>
            <a:r>
              <a:rPr lang="it-IT" b="1" dirty="0"/>
              <a:t>Cina</a:t>
            </a:r>
          </a:p>
          <a:p>
            <a:r>
              <a:rPr lang="it-IT" dirty="0"/>
              <a:t>La Cina sta espandendo rapidamente il proprio arsenale nucleare e potrebbe triplicare il numero di testate operative entro il 2035, arrivando a oltre 1.500 testate. Ha sviluppato nuovi ICBM mobili e sta costruendo centinaia di nuovi silos nucleari. Sta potenziando la sua triade nucleare con nuovi sottomarini lanciamissili (SSBN) e bombardieri strategici.</a:t>
            </a:r>
          </a:p>
          <a:p>
            <a:pPr marL="0" indent="0">
              <a:buNone/>
            </a:pPr>
            <a:r>
              <a:rPr lang="it-IT" b="1" dirty="0"/>
              <a:t>Francia e Regno Unito</a:t>
            </a:r>
          </a:p>
          <a:p>
            <a:r>
              <a:rPr lang="it-IT" dirty="0"/>
              <a:t>Francia: Modernizza la sua deterrenza nucleare con nuovi missili balistici per i suoi sottomarini classe Le </a:t>
            </a:r>
            <a:r>
              <a:rPr lang="it-IT" dirty="0" err="1"/>
              <a:t>Triomphant</a:t>
            </a:r>
            <a:r>
              <a:rPr lang="it-IT" dirty="0"/>
              <a:t> e un potenziamento delle testate nucleari.</a:t>
            </a:r>
          </a:p>
          <a:p>
            <a:r>
              <a:rPr lang="it-IT" dirty="0"/>
              <a:t>Regno Unito: Ha annunciato un aumento del limite massimo delle testate da 180 a 260, aggiornando il programma di sottomarini nucleari Dreadnought.</a:t>
            </a:r>
          </a:p>
          <a:p>
            <a:pPr marL="0" indent="0">
              <a:buNone/>
            </a:pPr>
            <a:r>
              <a:rPr lang="it-IT" b="1" dirty="0"/>
              <a:t>India e Pakistan</a:t>
            </a:r>
          </a:p>
          <a:p>
            <a:r>
              <a:rPr lang="it-IT" dirty="0"/>
              <a:t>India sta sviluppando una triade nucleare completa con missili balistici Agni-V e sottomarini armati con missili K-4.</a:t>
            </a:r>
          </a:p>
          <a:p>
            <a:r>
              <a:rPr lang="it-IT" dirty="0"/>
              <a:t>Pakistan continua a potenziare il suo arsenale con missili a corto e medio raggio.</a:t>
            </a:r>
          </a:p>
          <a:p>
            <a:pPr marL="0" indent="0">
              <a:buNone/>
            </a:pPr>
            <a:r>
              <a:rPr lang="it-IT" b="1" dirty="0"/>
              <a:t>Corea del Nord</a:t>
            </a:r>
          </a:p>
          <a:p>
            <a:r>
              <a:rPr lang="it-IT" dirty="0"/>
              <a:t>Ha accelerato i test di missili balistici intercontinentali (ICBM) e ha dichiarato l'intenzione di espandere il suo arsenale nucleare in modo significativo.</a:t>
            </a:r>
          </a:p>
        </p:txBody>
      </p:sp>
    </p:spTree>
    <p:extLst>
      <p:ext uri="{BB962C8B-B14F-4D97-AF65-F5344CB8AC3E}">
        <p14:creationId xmlns:p14="http://schemas.microsoft.com/office/powerpoint/2010/main" val="274466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6EC244-4849-7EEB-5076-3EA6ED4C1AE5}"/>
              </a:ext>
            </a:extLst>
          </p:cNvPr>
          <p:cNvSpPr>
            <a:spLocks noGrp="1"/>
          </p:cNvSpPr>
          <p:nvPr>
            <p:ph type="title"/>
          </p:nvPr>
        </p:nvSpPr>
        <p:spPr/>
        <p:txBody>
          <a:bodyPr>
            <a:normAutofit/>
          </a:bodyPr>
          <a:lstStyle/>
          <a:p>
            <a:r>
              <a:rPr lang="it-IT" sz="3600" dirty="0"/>
              <a:t>La strategia per il disarmo nucleare non può consistere nel solo aumento quantitativo delle ratifiche del TPNW</a:t>
            </a:r>
          </a:p>
        </p:txBody>
      </p:sp>
      <p:sp>
        <p:nvSpPr>
          <p:cNvPr id="3" name="Segnaposto contenuto 2">
            <a:extLst>
              <a:ext uri="{FF2B5EF4-FFF2-40B4-BE49-F238E27FC236}">
                <a16:creationId xmlns:a16="http://schemas.microsoft.com/office/drawing/2014/main" id="{0115C78F-9EC7-D6F6-70DF-74B7B00EC7A4}"/>
              </a:ext>
            </a:extLst>
          </p:cNvPr>
          <p:cNvSpPr>
            <a:spLocks noGrp="1"/>
          </p:cNvSpPr>
          <p:nvPr>
            <p:ph idx="1"/>
          </p:nvPr>
        </p:nvSpPr>
        <p:spPr/>
        <p:txBody>
          <a:bodyPr>
            <a:normAutofit lnSpcReduction="10000"/>
          </a:bodyPr>
          <a:lstStyle/>
          <a:p>
            <a:r>
              <a:rPr lang="it-IT" dirty="0"/>
              <a:t>Questa considerazione è stata alla base della spedizione dei DE a New York</a:t>
            </a:r>
          </a:p>
          <a:p>
            <a:r>
              <a:rPr lang="it-IT" dirty="0"/>
              <a:t>Chiediamoci quanto gli Stati del TPNW e ICAN siano consapevoli della necessità di rafforzare il percorso del bando con nuovi percorsi paralleli e intrecciati.</a:t>
            </a:r>
          </a:p>
          <a:p>
            <a:r>
              <a:rPr lang="it-IT" dirty="0"/>
              <a:t>Noi ne abbiamo definiti quattro:</a:t>
            </a:r>
          </a:p>
          <a:p>
            <a:r>
              <a:rPr lang="it-IT" dirty="0"/>
              <a:t>1) collegamento ICAN-NFU</a:t>
            </a:r>
          </a:p>
          <a:p>
            <a:r>
              <a:rPr lang="it-IT" dirty="0"/>
              <a:t>2) Helsinki 2</a:t>
            </a:r>
          </a:p>
          <a:p>
            <a:r>
              <a:rPr lang="it-IT" dirty="0"/>
              <a:t>3) la campagna europea Est/Ovest contro i nuovi «euromissili»</a:t>
            </a:r>
          </a:p>
          <a:p>
            <a:r>
              <a:rPr lang="it-IT" dirty="0"/>
              <a:t>4) Progetto di Costituzione della Terra</a:t>
            </a:r>
          </a:p>
        </p:txBody>
      </p:sp>
    </p:spTree>
    <p:extLst>
      <p:ext uri="{BB962C8B-B14F-4D97-AF65-F5344CB8AC3E}">
        <p14:creationId xmlns:p14="http://schemas.microsoft.com/office/powerpoint/2010/main" val="4889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482B60F8-3D71-D4FC-E8CE-C075B49B5843}"/>
              </a:ext>
            </a:extLst>
          </p:cNvPr>
          <p:cNvSpPr>
            <a:spLocks noGrp="1"/>
          </p:cNvSpPr>
          <p:nvPr>
            <p:ph type="title" idx="4294967295"/>
          </p:nvPr>
        </p:nvSpPr>
        <p:spPr>
          <a:xfrm>
            <a:off x="2555631" y="1441938"/>
            <a:ext cx="7080738" cy="3974124"/>
          </a:xfrm>
        </p:spPr>
        <p:txBody>
          <a:bodyPr vert="horz" lIns="91440" tIns="45720" rIns="91440" bIns="45720" rtlCol="0" anchor="ctr">
            <a:normAutofit/>
          </a:bodyPr>
          <a:lstStyle/>
          <a:p>
            <a:pPr algn="ctr"/>
            <a:r>
              <a:rPr lang="en-US" sz="4600" dirty="0" err="1">
                <a:solidFill>
                  <a:schemeClr val="bg1">
                    <a:lumMod val="95000"/>
                    <a:lumOff val="5000"/>
                  </a:schemeClr>
                </a:solidFill>
              </a:rPr>
              <a:t>Parte</a:t>
            </a:r>
            <a:r>
              <a:rPr lang="en-US" sz="4600" dirty="0">
                <a:solidFill>
                  <a:schemeClr val="bg1">
                    <a:lumMod val="95000"/>
                    <a:lumOff val="5000"/>
                  </a:schemeClr>
                </a:solidFill>
              </a:rPr>
              <a:t> prima. </a:t>
            </a:r>
            <a:r>
              <a:rPr lang="en-US" sz="4600" dirty="0" err="1">
                <a:solidFill>
                  <a:schemeClr val="bg1">
                    <a:lumMod val="95000"/>
                    <a:lumOff val="5000"/>
                  </a:schemeClr>
                </a:solidFill>
              </a:rPr>
              <a:t>Inquadramento</a:t>
            </a:r>
            <a:r>
              <a:rPr lang="en-US" sz="4600" dirty="0">
                <a:solidFill>
                  <a:schemeClr val="bg1">
                    <a:lumMod val="95000"/>
                    <a:lumOff val="5000"/>
                  </a:schemeClr>
                </a:solidFill>
              </a:rPr>
              <a:t> del </a:t>
            </a:r>
            <a:r>
              <a:rPr lang="en-US" sz="4600" b="1" dirty="0">
                <a:solidFill>
                  <a:schemeClr val="bg1">
                    <a:lumMod val="95000"/>
                    <a:lumOff val="5000"/>
                  </a:schemeClr>
                </a:solidFill>
              </a:rPr>
              <a:t>nuovo </a:t>
            </a:r>
            <a:r>
              <a:rPr lang="en-US" sz="4600" b="1" dirty="0" err="1">
                <a:solidFill>
                  <a:schemeClr val="bg1">
                    <a:lumMod val="95000"/>
                    <a:lumOff val="5000"/>
                  </a:schemeClr>
                </a:solidFill>
              </a:rPr>
              <a:t>concetto</a:t>
            </a:r>
            <a:r>
              <a:rPr lang="en-US" sz="4600" b="1" dirty="0">
                <a:solidFill>
                  <a:schemeClr val="bg1">
                    <a:lumMod val="95000"/>
                    <a:lumOff val="5000"/>
                  </a:schemeClr>
                </a:solidFill>
              </a:rPr>
              <a:t> </a:t>
            </a:r>
            <a:r>
              <a:rPr lang="en-US" sz="4600" dirty="0">
                <a:solidFill>
                  <a:schemeClr val="bg1">
                    <a:lumMod val="95000"/>
                    <a:lumOff val="5000"/>
                  </a:schemeClr>
                </a:solidFill>
              </a:rPr>
              <a:t>di «</a:t>
            </a:r>
            <a:r>
              <a:rPr lang="en-US" sz="4600" b="1" dirty="0" err="1">
                <a:solidFill>
                  <a:schemeClr val="bg1">
                    <a:lumMod val="95000"/>
                    <a:lumOff val="5000"/>
                  </a:schemeClr>
                </a:solidFill>
              </a:rPr>
              <a:t>tecnologia</a:t>
            </a:r>
            <a:r>
              <a:rPr lang="en-US" sz="4600" b="1" dirty="0">
                <a:solidFill>
                  <a:schemeClr val="bg1">
                    <a:lumMod val="95000"/>
                    <a:lumOff val="5000"/>
                  </a:schemeClr>
                </a:solidFill>
              </a:rPr>
              <a:t> </a:t>
            </a:r>
            <a:r>
              <a:rPr lang="en-US" sz="4600" b="1" dirty="0" err="1">
                <a:solidFill>
                  <a:schemeClr val="bg1">
                    <a:lumMod val="95000"/>
                    <a:lumOff val="5000"/>
                  </a:schemeClr>
                </a:solidFill>
              </a:rPr>
              <a:t>della</a:t>
            </a:r>
            <a:r>
              <a:rPr lang="en-US" sz="4600" b="1" dirty="0">
                <a:solidFill>
                  <a:schemeClr val="bg1">
                    <a:lumMod val="95000"/>
                    <a:lumOff val="5000"/>
                  </a:schemeClr>
                </a:solidFill>
              </a:rPr>
              <a:t> </a:t>
            </a:r>
            <a:r>
              <a:rPr lang="en-US" sz="4600" b="1" dirty="0" err="1">
                <a:solidFill>
                  <a:schemeClr val="bg1">
                    <a:lumMod val="95000"/>
                    <a:lumOff val="5000"/>
                  </a:schemeClr>
                </a:solidFill>
              </a:rPr>
              <a:t>potenza</a:t>
            </a:r>
            <a:r>
              <a:rPr lang="en-US" sz="4600" dirty="0">
                <a:solidFill>
                  <a:schemeClr val="bg1">
                    <a:lumMod val="95000"/>
                    <a:lumOff val="5000"/>
                  </a:schemeClr>
                </a:solidFill>
              </a:rPr>
              <a:t>» (</a:t>
            </a:r>
            <a:r>
              <a:rPr lang="en-US" sz="4600" dirty="0" err="1">
                <a:solidFill>
                  <a:schemeClr val="bg1">
                    <a:lumMod val="95000"/>
                    <a:lumOff val="5000"/>
                  </a:schemeClr>
                </a:solidFill>
              </a:rPr>
              <a:t>sviluppo</a:t>
            </a:r>
            <a:r>
              <a:rPr lang="en-US" sz="4600" dirty="0">
                <a:solidFill>
                  <a:schemeClr val="bg1">
                    <a:lumMod val="95000"/>
                    <a:lumOff val="5000"/>
                  </a:schemeClr>
                </a:solidFill>
              </a:rPr>
              <a:t> del </a:t>
            </a:r>
            <a:r>
              <a:rPr lang="en-US" sz="4600" dirty="0" err="1">
                <a:solidFill>
                  <a:schemeClr val="bg1">
                    <a:lumMod val="95000"/>
                    <a:lumOff val="5000"/>
                  </a:schemeClr>
                </a:solidFill>
              </a:rPr>
              <a:t>pensiero</a:t>
            </a:r>
            <a:r>
              <a:rPr lang="en-US" sz="4600" dirty="0">
                <a:solidFill>
                  <a:schemeClr val="bg1">
                    <a:lumMod val="95000"/>
                    <a:lumOff val="5000"/>
                  </a:schemeClr>
                </a:solidFill>
              </a:rPr>
              <a:t> </a:t>
            </a:r>
            <a:r>
              <a:rPr lang="en-US" sz="4600" dirty="0" err="1">
                <a:solidFill>
                  <a:schemeClr val="bg1">
                    <a:lumMod val="95000"/>
                    <a:lumOff val="5000"/>
                  </a:schemeClr>
                </a:solidFill>
              </a:rPr>
              <a:t>critico</a:t>
            </a:r>
            <a:r>
              <a:rPr lang="en-US" sz="4600" dirty="0">
                <a:solidFill>
                  <a:schemeClr val="bg1">
                    <a:lumMod val="95000"/>
                    <a:lumOff val="5000"/>
                  </a:schemeClr>
                </a:solidFill>
              </a:rPr>
              <a:t> </a:t>
            </a:r>
            <a:r>
              <a:rPr lang="en-US" sz="4600" dirty="0" err="1">
                <a:solidFill>
                  <a:schemeClr val="bg1">
                    <a:lumMod val="95000"/>
                    <a:lumOff val="5000"/>
                  </a:schemeClr>
                </a:solidFill>
              </a:rPr>
              <a:t>dell’ecologia</a:t>
            </a:r>
            <a:r>
              <a:rPr lang="en-US" sz="4600" dirty="0">
                <a:solidFill>
                  <a:schemeClr val="bg1">
                    <a:lumMod val="95000"/>
                    <a:lumOff val="5000"/>
                  </a:schemeClr>
                </a:solidFill>
              </a:rPr>
              <a:t> </a:t>
            </a:r>
            <a:r>
              <a:rPr lang="en-US" sz="4600" dirty="0" err="1">
                <a:solidFill>
                  <a:schemeClr val="bg1">
                    <a:lumMod val="95000"/>
                    <a:lumOff val="5000"/>
                  </a:schemeClr>
                </a:solidFill>
              </a:rPr>
              <a:t>politica</a:t>
            </a:r>
            <a:r>
              <a:rPr lang="en-US" sz="4600" dirty="0">
                <a:solidFill>
                  <a:schemeClr val="bg1">
                    <a:lumMod val="95000"/>
                    <a:lumOff val="5000"/>
                  </a:schemeClr>
                </a:solidFill>
              </a:rPr>
              <a:t>)</a:t>
            </a:r>
          </a:p>
        </p:txBody>
      </p:sp>
    </p:spTree>
    <p:extLst>
      <p:ext uri="{BB962C8B-B14F-4D97-AF65-F5344CB8AC3E}">
        <p14:creationId xmlns:p14="http://schemas.microsoft.com/office/powerpoint/2010/main" val="3997001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C0DC17-AB4A-85A4-860C-DEF7A538485B}"/>
              </a:ext>
            </a:extLst>
          </p:cNvPr>
          <p:cNvSpPr>
            <a:spLocks noGrp="1"/>
          </p:cNvSpPr>
          <p:nvPr>
            <p:ph type="title"/>
          </p:nvPr>
        </p:nvSpPr>
        <p:spPr/>
        <p:txBody>
          <a:bodyPr/>
          <a:lstStyle/>
          <a:p>
            <a:r>
              <a:rPr lang="it-IT" dirty="0"/>
              <a:t>Perché il nucleare è un «dinosauro» che non si estingue?</a:t>
            </a:r>
          </a:p>
        </p:txBody>
      </p:sp>
      <p:sp>
        <p:nvSpPr>
          <p:cNvPr id="3" name="Segnaposto contenuto 2">
            <a:extLst>
              <a:ext uri="{FF2B5EF4-FFF2-40B4-BE49-F238E27FC236}">
                <a16:creationId xmlns:a16="http://schemas.microsoft.com/office/drawing/2014/main" id="{81B4639F-5596-D652-5CF0-D8B6C1E13E1A}"/>
              </a:ext>
            </a:extLst>
          </p:cNvPr>
          <p:cNvSpPr>
            <a:spLocks noGrp="1"/>
          </p:cNvSpPr>
          <p:nvPr>
            <p:ph idx="1"/>
          </p:nvPr>
        </p:nvSpPr>
        <p:spPr/>
        <p:txBody>
          <a:bodyPr>
            <a:normAutofit fontScale="62500" lnSpcReduction="20000"/>
          </a:bodyPr>
          <a:lstStyle/>
          <a:p>
            <a:r>
              <a:rPr lang="it-IT" dirty="0"/>
              <a:t>Il nucleare non va considerato, anche nel «civile», una semplice soluzione tecnologica da sottoporre a valutazioni di costi e altri parametri «normali». Il legame strettissimo tra usi civili e usi militari, che andremo a documentare, fa entrare in gioco il </a:t>
            </a:r>
            <a:r>
              <a:rPr lang="it-IT" b="1" dirty="0"/>
              <a:t>concetto illuminante di «tecnologia della potenza»</a:t>
            </a:r>
            <a:r>
              <a:rPr lang="it-IT" dirty="0"/>
              <a:t>.</a:t>
            </a:r>
          </a:p>
          <a:p>
            <a:r>
              <a:rPr lang="it-IT" dirty="0"/>
              <a:t>E’ il valore delle applicazioni tecnologiche, con alta intensità distruttiva, e facile e immediata applicazione bellica, non nella produzione energetica in senso tecnico, ma nei giochi di potere internazionale e strategici, che conta in modo determinante, specialmente in termini di «deterrenza» ed anche di impatto geopolitico. </a:t>
            </a:r>
          </a:p>
          <a:p>
            <a:r>
              <a:rPr lang="it-IT" dirty="0"/>
              <a:t>La disponibilità di tecnologia nucleare può influenzare le relazioni internazionali,  la capacità di un paese di proiettare ed imporre la propria influenza in termini di egemonia; ed anche ridurre la dipendenza energetica, per le produzioni ad alta intensità, come quelle delle industrie della difesa, nel caso del civile. A maggior ragione questo vale per la disponibilità, da parte di uno Stato, di armi nucleari!</a:t>
            </a:r>
          </a:p>
          <a:p>
            <a:r>
              <a:rPr lang="it-IT" dirty="0"/>
              <a:t>Si parla, in sostanza, della possibilità di esercitare controllo e pressione intimidatoria sugli altri attori del gioco della potenza (diciamo pure di ricatto, come ad esempio è stato plasticamente dimostrato nel dialogo TV Trump-Zelensky). Il potere impattante si traduce in quella forza di coazione indispensabile per l’egemonia e/o il dominio (basta solo la minaccia della forza armata per rendere concreto questo valore qualitativo inestimabile nei puri calcoli economici quantitativi!).</a:t>
            </a:r>
          </a:p>
          <a:p>
            <a:endParaRPr lang="it-IT" dirty="0"/>
          </a:p>
        </p:txBody>
      </p:sp>
    </p:spTree>
    <p:extLst>
      <p:ext uri="{BB962C8B-B14F-4D97-AF65-F5344CB8AC3E}">
        <p14:creationId xmlns:p14="http://schemas.microsoft.com/office/powerpoint/2010/main" val="22242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768747-8DB2-8529-D488-77369D9A7744}"/>
              </a:ext>
            </a:extLst>
          </p:cNvPr>
          <p:cNvSpPr>
            <a:spLocks noGrp="1"/>
          </p:cNvSpPr>
          <p:nvPr>
            <p:ph type="title"/>
          </p:nvPr>
        </p:nvSpPr>
        <p:spPr/>
        <p:txBody>
          <a:bodyPr/>
          <a:lstStyle/>
          <a:p>
            <a:r>
              <a:rPr lang="it-IT" dirty="0"/>
              <a:t>Caratteristiche di una «tecnologia della potenza»</a:t>
            </a:r>
          </a:p>
        </p:txBody>
      </p:sp>
      <p:sp>
        <p:nvSpPr>
          <p:cNvPr id="3" name="Segnaposto contenuto 2">
            <a:extLst>
              <a:ext uri="{FF2B5EF4-FFF2-40B4-BE49-F238E27FC236}">
                <a16:creationId xmlns:a16="http://schemas.microsoft.com/office/drawing/2014/main" id="{FD8AAF09-6382-B211-699F-08D370B210CD}"/>
              </a:ext>
            </a:extLst>
          </p:cNvPr>
          <p:cNvSpPr>
            <a:spLocks noGrp="1"/>
          </p:cNvSpPr>
          <p:nvPr>
            <p:ph idx="1"/>
          </p:nvPr>
        </p:nvSpPr>
        <p:spPr/>
        <p:txBody>
          <a:bodyPr>
            <a:normAutofit lnSpcReduction="10000"/>
          </a:bodyPr>
          <a:lstStyle/>
          <a:p>
            <a:r>
              <a:rPr lang="it-IT" dirty="0"/>
              <a:t>Alta potenzialità distruttiva (mette in campo alte energie intensamente focalizzate e l’uso può determinare impatti catastrofici sull’ambiente naturale e umano)</a:t>
            </a:r>
          </a:p>
          <a:p>
            <a:r>
              <a:rPr lang="it-IT" dirty="0"/>
              <a:t>Complessità di conoscenza, manipolazione e gestione di accesso limitato e selezionato</a:t>
            </a:r>
          </a:p>
          <a:p>
            <a:r>
              <a:rPr lang="it-IT" dirty="0" err="1"/>
              <a:t>Concentrabilità</a:t>
            </a:r>
            <a:r>
              <a:rPr lang="it-IT" dirty="0"/>
              <a:t> del controllo nelle varie fasi del ciclo produttivo, tendenzialmente oligopolistico se non monopolistico </a:t>
            </a:r>
          </a:p>
          <a:p>
            <a:r>
              <a:rPr lang="it-IT" dirty="0"/>
              <a:t>Alti costi e scarsità nel reperimento delle risorse occorrenti per la lavorazione</a:t>
            </a:r>
          </a:p>
          <a:p>
            <a:r>
              <a:rPr lang="it-IT" dirty="0"/>
              <a:t>… e immediata adattabilità agli usi bellici!</a:t>
            </a:r>
          </a:p>
        </p:txBody>
      </p:sp>
    </p:spTree>
    <p:extLst>
      <p:ext uri="{BB962C8B-B14F-4D97-AF65-F5344CB8AC3E}">
        <p14:creationId xmlns:p14="http://schemas.microsoft.com/office/powerpoint/2010/main" val="323016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0D9B1-EC75-2E92-0299-F4621F591F6A}"/>
              </a:ext>
            </a:extLst>
          </p:cNvPr>
          <p:cNvSpPr>
            <a:spLocks noGrp="1"/>
          </p:cNvSpPr>
          <p:nvPr>
            <p:ph type="title"/>
          </p:nvPr>
        </p:nvSpPr>
        <p:spPr/>
        <p:txBody>
          <a:bodyPr/>
          <a:lstStyle/>
          <a:p>
            <a:r>
              <a:rPr lang="it-IT" dirty="0"/>
              <a:t>Un concetto innovativo ma con salde radici nella «storica» elaborazione sociologica</a:t>
            </a:r>
          </a:p>
        </p:txBody>
      </p:sp>
      <p:sp>
        <p:nvSpPr>
          <p:cNvPr id="3" name="Segnaposto contenuto 2">
            <a:extLst>
              <a:ext uri="{FF2B5EF4-FFF2-40B4-BE49-F238E27FC236}">
                <a16:creationId xmlns:a16="http://schemas.microsoft.com/office/drawing/2014/main" id="{BD9C9773-58A8-B0D9-25CC-C24546431D47}"/>
              </a:ext>
            </a:extLst>
          </p:cNvPr>
          <p:cNvSpPr>
            <a:spLocks noGrp="1"/>
          </p:cNvSpPr>
          <p:nvPr>
            <p:ph idx="1"/>
          </p:nvPr>
        </p:nvSpPr>
        <p:spPr>
          <a:xfrm>
            <a:off x="838200" y="1836511"/>
            <a:ext cx="10515600" cy="4351338"/>
          </a:xfrm>
        </p:spPr>
        <p:txBody>
          <a:bodyPr>
            <a:normAutofit fontScale="55000" lnSpcReduction="20000"/>
          </a:bodyPr>
          <a:lstStyle/>
          <a:p>
            <a:r>
              <a:rPr lang="it-IT" dirty="0"/>
              <a:t>Il concetto di "</a:t>
            </a:r>
            <a:r>
              <a:rPr lang="it-IT" b="1" dirty="0"/>
              <a:t>tecnologia della potenza</a:t>
            </a:r>
            <a:r>
              <a:rPr lang="it-IT" dirty="0"/>
              <a:t>" è innovativo (di invenzione del sottoscritto, parliamoci chiaro!), ma rielabora e attualizza temi classici della sociologia, in particolare quelli legati al potere, al controllo e alla trasformazione sociale. </a:t>
            </a:r>
          </a:p>
          <a:p>
            <a:r>
              <a:rPr lang="it-IT" dirty="0"/>
              <a:t>Ecco alcuni punti chiave.</a:t>
            </a:r>
          </a:p>
          <a:p>
            <a:r>
              <a:rPr lang="it-IT" b="1" dirty="0"/>
              <a:t>Radici classiche</a:t>
            </a:r>
            <a:r>
              <a:rPr lang="it-IT" dirty="0"/>
              <a:t>: già i padri fondatori della sociologia, come</a:t>
            </a:r>
            <a:r>
              <a:rPr lang="it-IT" b="1" dirty="0"/>
              <a:t> Marx</a:t>
            </a:r>
            <a:r>
              <a:rPr lang="it-IT" dirty="0"/>
              <a:t>, </a:t>
            </a:r>
            <a:r>
              <a:rPr lang="it-IT" b="1" dirty="0"/>
              <a:t>Weber</a:t>
            </a:r>
            <a:r>
              <a:rPr lang="it-IT" dirty="0"/>
              <a:t> e </a:t>
            </a:r>
            <a:r>
              <a:rPr lang="it-IT" b="1" dirty="0"/>
              <a:t>Durkheim</a:t>
            </a:r>
            <a:r>
              <a:rPr lang="it-IT" dirty="0"/>
              <a:t>, hanno esplorato il rapporto tra tecnologia e potere. La Rivoluzione Industriale, ad esempio, è stata vista come un potente motore di cambiamento sociale, con implicazioni profonde per le relazioni di potere.</a:t>
            </a:r>
          </a:p>
          <a:p>
            <a:r>
              <a:rPr lang="it-IT" dirty="0"/>
              <a:t>In particolare, il </a:t>
            </a:r>
            <a:r>
              <a:rPr lang="it-IT" b="1" dirty="0"/>
              <a:t>concetto di "potere disciplinare" di Foucault</a:t>
            </a:r>
            <a:r>
              <a:rPr lang="it-IT" dirty="0"/>
              <a:t>, che descrive come le tecnologie (non solo materiali, ma anche discorsive) modellano il comportamento individuale e sociale, è altamente rilevante.</a:t>
            </a:r>
          </a:p>
          <a:p>
            <a:r>
              <a:rPr lang="it-IT" b="1" dirty="0"/>
              <a:t>Attualizzazione nel contesto digitale</a:t>
            </a:r>
            <a:r>
              <a:rPr lang="it-IT" dirty="0"/>
              <a:t>: l'avvento delle tecnologie digitali ha portato a una rinnovata attenzione al tema del potere tecnologico. Concetti come "capitalismo di sorveglianza" (</a:t>
            </a:r>
            <a:r>
              <a:rPr lang="it-IT" b="1" dirty="0" err="1"/>
              <a:t>Shoshana</a:t>
            </a:r>
            <a:r>
              <a:rPr lang="it-IT" b="1" dirty="0"/>
              <a:t> </a:t>
            </a:r>
            <a:r>
              <a:rPr lang="it-IT" b="1" dirty="0" err="1"/>
              <a:t>Zuboff</a:t>
            </a:r>
            <a:r>
              <a:rPr lang="it-IT" dirty="0"/>
              <a:t>) e "algoritmi di potere" (diversi autori) evidenziano come le tecnologie digitali siano utilizzate per esercitare controllo e influenza.</a:t>
            </a:r>
          </a:p>
          <a:p>
            <a:r>
              <a:rPr lang="it-IT" dirty="0"/>
              <a:t>La "tecnologia della potenza" può essere intesa come un tentativo di sintetizzare queste diverse prospettive, sottolineando come la tecnologia sia sempre più intrecciata con le dinamiche di potere.</a:t>
            </a:r>
          </a:p>
          <a:p>
            <a:r>
              <a:rPr lang="it-IT" b="1" dirty="0"/>
              <a:t>Uso nella letteratura sociologica</a:t>
            </a:r>
            <a:r>
              <a:rPr lang="it-IT" dirty="0"/>
              <a:t>: sebbene l'espressione esatta possa variare, l'idea che la tecnologia sia una forma di potere è ampiamente diffusa nella letteratura sociologica contemporanea.</a:t>
            </a:r>
          </a:p>
          <a:p>
            <a:r>
              <a:rPr lang="it-IT" dirty="0"/>
              <a:t>Gli studiosi si concentrano su come le tecnologie: 1) Rimodellano le relazioni sociali. 2) Influenzano la distribuzione delle risorse. 3) Definiscono le norme e i valori. 4) Creano nuove forme di sorveglianza e controllo.</a:t>
            </a:r>
          </a:p>
          <a:p>
            <a:r>
              <a:rPr lang="it-IT" dirty="0"/>
              <a:t>Quindi il concetto di «tecnologia della potenza» è una evoluzione di concetti già esistenti, adattati al contesto della geopolitica dell'energia e della geopolitica in genere.</a:t>
            </a:r>
          </a:p>
        </p:txBody>
      </p:sp>
    </p:spTree>
    <p:extLst>
      <p:ext uri="{BB962C8B-B14F-4D97-AF65-F5344CB8AC3E}">
        <p14:creationId xmlns:p14="http://schemas.microsoft.com/office/powerpoint/2010/main" val="256098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284476-38C0-A23B-D57C-CF5E0BA962A4}"/>
              </a:ext>
            </a:extLst>
          </p:cNvPr>
          <p:cNvSpPr>
            <a:spLocks noGrp="1"/>
          </p:cNvSpPr>
          <p:nvPr>
            <p:ph type="title"/>
          </p:nvPr>
        </p:nvSpPr>
        <p:spPr/>
        <p:txBody>
          <a:bodyPr>
            <a:normAutofit/>
          </a:bodyPr>
          <a:lstStyle/>
          <a:p>
            <a:r>
              <a:rPr lang="it-IT" sz="3600" dirty="0"/>
              <a:t>Un caso particolare della distinzione tra «tecnologie dure del dominio» e «tecnologie dolci del potere con»</a:t>
            </a:r>
          </a:p>
        </p:txBody>
      </p:sp>
      <p:sp>
        <p:nvSpPr>
          <p:cNvPr id="3" name="Segnaposto contenuto 2">
            <a:extLst>
              <a:ext uri="{FF2B5EF4-FFF2-40B4-BE49-F238E27FC236}">
                <a16:creationId xmlns:a16="http://schemas.microsoft.com/office/drawing/2014/main" id="{78276341-D212-07F3-22F8-C775BB0D5A05}"/>
              </a:ext>
            </a:extLst>
          </p:cNvPr>
          <p:cNvSpPr>
            <a:spLocks noGrp="1"/>
          </p:cNvSpPr>
          <p:nvPr>
            <p:ph idx="1"/>
          </p:nvPr>
        </p:nvSpPr>
        <p:spPr/>
        <p:txBody>
          <a:bodyPr>
            <a:normAutofit fontScale="62500" lnSpcReduction="20000"/>
          </a:bodyPr>
          <a:lstStyle/>
          <a:p>
            <a:r>
              <a:rPr lang="it-IT" dirty="0"/>
              <a:t>Dobbiamo premettere che, a volte, la distinzione tra «tecnologie dure» (del dominio), di cui quelle «della potenza» sono un caso particolare, e «tecnologie dolci» (della libertà e della partecipazione sociali) non è sempre netta e che molte tecnologie combinano elementi duri e dolci. Inoltre, la percezione di una tecnologia come dura o dolce può variare a seconda del contesto culturale e sociale.</a:t>
            </a:r>
          </a:p>
          <a:p>
            <a:r>
              <a:rPr lang="it-IT" b="1" dirty="0"/>
              <a:t>Definiamo le «tecnologie dure»</a:t>
            </a:r>
            <a:r>
              <a:rPr lang="it-IT" dirty="0"/>
              <a:t>, collegate ad accumulazione illimitata ed </a:t>
            </a:r>
            <a:r>
              <a:rPr lang="it-IT" dirty="0" err="1"/>
              <a:t>estrattivismo</a:t>
            </a:r>
            <a:r>
              <a:rPr lang="it-IT" dirty="0"/>
              <a:t>: </a:t>
            </a:r>
            <a:r>
              <a:rPr lang="it-IT" b="1" dirty="0"/>
              <a:t>Focus</a:t>
            </a:r>
            <a:r>
              <a:rPr lang="it-IT" dirty="0"/>
              <a:t>: si concentrano principalmente sugli aspetti materiali e fisici; mirano a modificare l'ambiente esterno attraverso strumenti e macchinari; sono spesso legate a settori come l'ingegneria, l'informatica e la produzione industriale. </a:t>
            </a:r>
            <a:r>
              <a:rPr lang="it-IT" b="1" dirty="0"/>
              <a:t>Caratteristiche</a:t>
            </a:r>
            <a:r>
              <a:rPr lang="it-IT" dirty="0"/>
              <a:t>: sono orientate all'efficienza, alla produttività e al controllo; tendono ad essere standardizzate, misurabili e replicabili; implicano un elevato consumo di energia e risorse. </a:t>
            </a:r>
            <a:r>
              <a:rPr lang="it-IT" b="1" dirty="0"/>
              <a:t>Implicazioni</a:t>
            </a:r>
            <a:r>
              <a:rPr lang="it-IT" dirty="0"/>
              <a:t>: possono avere impatti ambientali significativi e distruttivi; possono generare disuguaglianze sociali legate all'accesso e al controllo delle risorse; possono contribuire a una visione del mondo meccanicistica e oggettivista.</a:t>
            </a:r>
          </a:p>
          <a:p>
            <a:r>
              <a:rPr lang="it-IT" b="1" dirty="0"/>
              <a:t>Definiamo ora le «tecnologie dolci»</a:t>
            </a:r>
            <a:r>
              <a:rPr lang="it-IT" dirty="0"/>
              <a:t>, collegate ad ecosviluppo e società democratiche e pacifiche. </a:t>
            </a:r>
            <a:r>
              <a:rPr lang="it-IT" b="1" dirty="0"/>
              <a:t>Focus</a:t>
            </a:r>
            <a:r>
              <a:rPr lang="it-IT" dirty="0"/>
              <a:t>: si concentrano sugli aspetti sociali, umani e ambientali; mirano a promuovere il benessere, la sostenibilità e la partecipazione; sono spesso legate a settori come l'educazione, la sanità e lo sviluppo sociale. </a:t>
            </a:r>
            <a:r>
              <a:rPr lang="it-IT" b="1" dirty="0"/>
              <a:t>Caratteristiche</a:t>
            </a:r>
            <a:r>
              <a:rPr lang="it-IT" dirty="0"/>
              <a:t>: sono orientate alla flessibilità, all'adattabilità e alla collaborazione; tendono ad essere contestuali, partecipative e basate sulla conoscenza locale; implicano un uso più efficiente delle risorse e una maggiore attenzione all'impatto ambientale. </a:t>
            </a:r>
            <a:r>
              <a:rPr lang="it-IT" b="1" dirty="0"/>
              <a:t>Implicazioni</a:t>
            </a:r>
            <a:r>
              <a:rPr lang="it-IT" dirty="0"/>
              <a:t>: possono contribuire a equità sociale e sostenibilità ambientale; possono promuovere una visione del mondo olistica e relazionale; possono richiedere un cambiamento culturale e una consapevolezza dei valori etici. </a:t>
            </a:r>
          </a:p>
        </p:txBody>
      </p:sp>
    </p:spTree>
    <p:extLst>
      <p:ext uri="{BB962C8B-B14F-4D97-AF65-F5344CB8AC3E}">
        <p14:creationId xmlns:p14="http://schemas.microsoft.com/office/powerpoint/2010/main" val="211419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A7635-34F5-9545-8BD7-B1F272722A77}"/>
              </a:ext>
            </a:extLst>
          </p:cNvPr>
          <p:cNvSpPr>
            <a:spLocks noGrp="1"/>
          </p:cNvSpPr>
          <p:nvPr>
            <p:ph type="title"/>
          </p:nvPr>
        </p:nvSpPr>
        <p:spPr/>
        <p:txBody>
          <a:bodyPr/>
          <a:lstStyle/>
          <a:p>
            <a:r>
              <a:rPr lang="it-IT" dirty="0"/>
              <a:t>Le differenze chiave tra «tecnologie dure» e «tecnologie dolci»</a:t>
            </a:r>
          </a:p>
        </p:txBody>
      </p:sp>
      <p:sp>
        <p:nvSpPr>
          <p:cNvPr id="3" name="Segnaposto contenuto 2">
            <a:extLst>
              <a:ext uri="{FF2B5EF4-FFF2-40B4-BE49-F238E27FC236}">
                <a16:creationId xmlns:a16="http://schemas.microsoft.com/office/drawing/2014/main" id="{B644D9DD-6D56-3237-A929-4129BD5286AC}"/>
              </a:ext>
            </a:extLst>
          </p:cNvPr>
          <p:cNvSpPr>
            <a:spLocks noGrp="1"/>
          </p:cNvSpPr>
          <p:nvPr>
            <p:ph idx="1"/>
          </p:nvPr>
        </p:nvSpPr>
        <p:spPr/>
        <p:txBody>
          <a:bodyPr/>
          <a:lstStyle/>
          <a:p>
            <a:r>
              <a:rPr lang="it-IT" dirty="0"/>
              <a:t>Elenchiamo, per concludere, le </a:t>
            </a:r>
            <a:r>
              <a:rPr lang="it-IT" b="1" dirty="0"/>
              <a:t>differenze chiave tra </a:t>
            </a:r>
            <a:r>
              <a:rPr lang="it-IT" b="1" dirty="0" err="1"/>
              <a:t>tecologie</a:t>
            </a:r>
            <a:r>
              <a:rPr lang="it-IT" b="1" dirty="0"/>
              <a:t> dure e tecnologie dolci</a:t>
            </a:r>
            <a:r>
              <a:rPr lang="it-IT" dirty="0"/>
              <a:t>. </a:t>
            </a:r>
            <a:r>
              <a:rPr lang="it-IT" b="1" dirty="0"/>
              <a:t>Riguardo gli obiettivi</a:t>
            </a:r>
            <a:r>
              <a:rPr lang="it-IT" dirty="0"/>
              <a:t>: le tecnologie dure mirano alla trasformazione del mondo fisico, con alto impatto ambientale, mentre le tecnologie dolci mirano alla trasformazione del mondo sociale e umano. </a:t>
            </a:r>
            <a:r>
              <a:rPr lang="it-IT" b="1" dirty="0"/>
              <a:t>Riguardo le metodologie</a:t>
            </a:r>
            <a:r>
              <a:rPr lang="it-IT" dirty="0"/>
              <a:t>: le tecnologie dure utilizzano approcci scientifici e ingegneristici, mentre le tecnologie dolci utilizzano approcci partecipativi e basati sulla conoscenza locale di origine popolare. </a:t>
            </a:r>
            <a:r>
              <a:rPr lang="it-IT" b="1" dirty="0"/>
              <a:t>Riguardo i valori</a:t>
            </a:r>
            <a:r>
              <a:rPr lang="it-IT" dirty="0"/>
              <a:t>: le tecnologie dure valorizzano l'efficienza e il controllo, mentre le tecnologie dolci valorizzano la sostenibilità ambientale e la partecipazione sociale. </a:t>
            </a:r>
          </a:p>
          <a:p>
            <a:endParaRPr lang="it-IT" dirty="0"/>
          </a:p>
        </p:txBody>
      </p:sp>
    </p:spTree>
    <p:extLst>
      <p:ext uri="{BB962C8B-B14F-4D97-AF65-F5344CB8AC3E}">
        <p14:creationId xmlns:p14="http://schemas.microsoft.com/office/powerpoint/2010/main" val="14576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11849-6BBE-DD6D-F6EC-407300E46741}"/>
              </a:ext>
            </a:extLst>
          </p:cNvPr>
          <p:cNvSpPr>
            <a:spLocks noGrp="1"/>
          </p:cNvSpPr>
          <p:nvPr>
            <p:ph type="title"/>
          </p:nvPr>
        </p:nvSpPr>
        <p:spPr/>
        <p:txBody>
          <a:bodyPr/>
          <a:lstStyle/>
          <a:p>
            <a:r>
              <a:rPr lang="it-IT" dirty="0"/>
              <a:t>Autori che hanno investigato la sociologia critica delle tecnologie</a:t>
            </a:r>
          </a:p>
        </p:txBody>
      </p:sp>
      <p:sp>
        <p:nvSpPr>
          <p:cNvPr id="3" name="Segnaposto contenuto 2">
            <a:extLst>
              <a:ext uri="{FF2B5EF4-FFF2-40B4-BE49-F238E27FC236}">
                <a16:creationId xmlns:a16="http://schemas.microsoft.com/office/drawing/2014/main" id="{D3D8071D-DAF2-51BA-0307-03BE4A69DA34}"/>
              </a:ext>
            </a:extLst>
          </p:cNvPr>
          <p:cNvSpPr>
            <a:spLocks noGrp="1"/>
          </p:cNvSpPr>
          <p:nvPr>
            <p:ph idx="1"/>
          </p:nvPr>
        </p:nvSpPr>
        <p:spPr/>
        <p:txBody>
          <a:bodyPr>
            <a:normAutofit fontScale="55000" lnSpcReduction="20000"/>
          </a:bodyPr>
          <a:lstStyle/>
          <a:p>
            <a:r>
              <a:rPr lang="it-IT" dirty="0"/>
              <a:t>La distinzione tra "tecnologie dure" e "tecnologie dolci" non è riconducibile a un singolo autore o libro, ma si è sviluppata nel tempo attraverso il contributo di diversi campi di studio, tra cui:</a:t>
            </a:r>
          </a:p>
          <a:p>
            <a:pPr marL="0" indent="0">
              <a:buNone/>
            </a:pPr>
            <a:r>
              <a:rPr lang="it-IT" dirty="0"/>
              <a:t>:</a:t>
            </a:r>
            <a:r>
              <a:rPr lang="it-IT" b="1" dirty="0"/>
              <a:t>Sociologia della tecnologia. </a:t>
            </a:r>
            <a:r>
              <a:rPr lang="it-IT" dirty="0"/>
              <a:t>Autori come </a:t>
            </a:r>
            <a:r>
              <a:rPr lang="it-IT" b="1" dirty="0"/>
              <a:t>Jacques Ellul</a:t>
            </a:r>
            <a:r>
              <a:rPr lang="it-IT" dirty="0"/>
              <a:t>, con il suo libro "La tecnica: la sfida del secolo" (1954), hanno anticipato molte delle riflessioni sulle implicazioni sociali e ambientali delle tecnologie, soprattutto quelle legate alla produzione industriale. Negli anni '70 e '80, autori come </a:t>
            </a:r>
            <a:r>
              <a:rPr lang="it-IT" b="1" dirty="0"/>
              <a:t>Ivan Illich </a:t>
            </a:r>
            <a:r>
              <a:rPr lang="it-IT" dirty="0"/>
              <a:t>hanno criticato l'eccessiva dipendenza dalle "tecnologie dure" e hanno promosso l'idea di "strumenti conviviali", che potremmo considerare un precursore delle tecnologie dolci.</a:t>
            </a:r>
          </a:p>
          <a:p>
            <a:pPr marL="0" indent="0">
              <a:buNone/>
            </a:pPr>
            <a:r>
              <a:rPr lang="it-IT" b="1" dirty="0"/>
              <a:t>Studi ambientali</a:t>
            </a:r>
            <a:r>
              <a:rPr lang="it-IT" dirty="0"/>
              <a:t>. Il movimento ambientalista ha giocato un ruolo cruciale nel promuovere l'idea di tecnologie più sostenibili e rispettose dell'ambiente. Libri come "Small </a:t>
            </a:r>
            <a:r>
              <a:rPr lang="it-IT" dirty="0" err="1"/>
              <a:t>Is</a:t>
            </a:r>
            <a:r>
              <a:rPr lang="it-IT" dirty="0"/>
              <a:t> Beautiful" (1973) di </a:t>
            </a:r>
            <a:r>
              <a:rPr lang="it-IT" b="1" dirty="0"/>
              <a:t>E.F. Schumacher </a:t>
            </a:r>
            <a:r>
              <a:rPr lang="it-IT" dirty="0"/>
              <a:t>hanno influenzato il pensiero sulle tecnologie alternative.</a:t>
            </a:r>
          </a:p>
          <a:p>
            <a:pPr marL="0" indent="0">
              <a:buNone/>
            </a:pPr>
            <a:r>
              <a:rPr lang="it-IT" b="1" dirty="0"/>
              <a:t>Studi sullo sviluppo</a:t>
            </a:r>
            <a:r>
              <a:rPr lang="it-IT" dirty="0"/>
              <a:t>. Nel contesto dello sviluppo internazionale, si è sviluppata una riflessione sulle tecnologie appropriate, che potremmo considerare una forma di tecnologie dolci, adatte ai contesti locali e alle esigenze delle comunità.</a:t>
            </a:r>
          </a:p>
          <a:p>
            <a:pPr marL="0" indent="0">
              <a:buNone/>
            </a:pPr>
            <a:r>
              <a:rPr lang="it-IT" b="1" dirty="0"/>
              <a:t>Studi sulla scienza e la tecnologia (STS)</a:t>
            </a:r>
            <a:r>
              <a:rPr lang="it-IT" dirty="0"/>
              <a:t>. Questo campo di studi ha contribuito a decostruire l'idea di una tecnologia neutrale e oggettiva, evidenziando come le tecnologie siano plasmate da valori sociali e culturali.</a:t>
            </a:r>
          </a:p>
          <a:p>
            <a:pPr marL="0" indent="0">
              <a:buNone/>
            </a:pPr>
            <a:r>
              <a:rPr lang="it-IT" dirty="0"/>
              <a:t>In conclusione, non esiste un testo fondante che abbia introdotto la distinzione, ma piuttosto un insieme di contributi che hanno portato alla sua formulazione. Tuttavia, alcuni punti importanti che si possono considerare sono: 1) L'evoluzione del pensiero critico sulla tecnologia, che ha portato a una maggiore consapevolezza delle sue implicazioni sociali e ambientali; 2) la crescente attenzione alla sostenibilità ecologica e allo sviluppo umano, che ha promosso l'idea di tecnologie più appropriate e partecipative.</a:t>
            </a:r>
          </a:p>
          <a:p>
            <a:pPr marL="0" indent="0">
              <a:buNone/>
            </a:pPr>
            <a:r>
              <a:rPr lang="it-IT" dirty="0"/>
              <a:t>La distinzione tra tecnologie dure e dolci è, insomma, il risultato di un processo di riflessione collettiva che continua a evolversi.</a:t>
            </a:r>
          </a:p>
          <a:p>
            <a:endParaRPr lang="it-IT" dirty="0"/>
          </a:p>
        </p:txBody>
      </p:sp>
    </p:spTree>
    <p:extLst>
      <p:ext uri="{BB962C8B-B14F-4D97-AF65-F5344CB8AC3E}">
        <p14:creationId xmlns:p14="http://schemas.microsoft.com/office/powerpoint/2010/main" val="29235575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400</TotalTime>
  <Words>5116</Words>
  <Application>Microsoft Office PowerPoint</Application>
  <PresentationFormat>Widescreen</PresentationFormat>
  <Paragraphs>189</Paragraphs>
  <Slides>28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Aptos</vt:lpstr>
      <vt:lpstr>Aptos Display</vt:lpstr>
      <vt:lpstr>Arial</vt:lpstr>
      <vt:lpstr>Roboto</vt:lpstr>
      <vt:lpstr>Titillium Web</vt:lpstr>
      <vt:lpstr>Tema di Office</vt:lpstr>
      <vt:lpstr>Nucleare, tecnologia della Potenza (Bozza 2)</vt:lpstr>
      <vt:lpstr>Le altre relazioni del webinar</vt:lpstr>
      <vt:lpstr>Parte prima. Inquadramento del nuovo concetto di «tecnologia della potenza» (sviluppo del pensiero critico dell’ecologia politica)</vt:lpstr>
      <vt:lpstr>Perché il nucleare è un «dinosauro» che non si estingue?</vt:lpstr>
      <vt:lpstr>Caratteristiche di una «tecnologia della potenza»</vt:lpstr>
      <vt:lpstr>Un concetto innovativo ma con salde radici nella «storica» elaborazione sociologica</vt:lpstr>
      <vt:lpstr>Un caso particolare della distinzione tra «tecnologie dure del dominio» e «tecnologie dolci del potere con»</vt:lpstr>
      <vt:lpstr>Le differenze chiave tra «tecnologie dure» e «tecnologie dolci»</vt:lpstr>
      <vt:lpstr>Autori che hanno investigato la sociologia critica delle tecnologie</vt:lpstr>
      <vt:lpstr>La «potenza» e il «profitto»: la sociologia del potere e la critica del capitalismo</vt:lpstr>
      <vt:lpstr>Il mascheramento ideologico delle «tecnologie della potenza»</vt:lpstr>
      <vt:lpstr>Ma al di là delle contestazioni tecniche spicciole, bisogna ribadire alcune VERITA’ DI FONDO </vt:lpstr>
      <vt:lpstr>Parte Seconda. Il rilancio del nucleare europeo nel quadro della nuova “economia di guerra”</vt:lpstr>
      <vt:lpstr>L’Europa sta rilanciando il nucleare «civile»?</vt:lpstr>
      <vt:lpstr>Questo rilancio è anche collegabile alla virata verso una economia di guerra?</vt:lpstr>
      <vt:lpstr>Una «energia potente» che rimanda alla «tecnologia della potenza»</vt:lpstr>
      <vt:lpstr>Andiamo più sul tecnico: cosa è l’intensità energetica?</vt:lpstr>
      <vt:lpstr>Quali sono i motivi del rilancio europeo?</vt:lpstr>
      <vt:lpstr>Parte Terza. Il ritorno del nucleare in Italia: il dado è ormai tratto</vt:lpstr>
      <vt:lpstr>Il ritorno del nucleare in Italia</vt:lpstr>
      <vt:lpstr>La legge delega del 28 febbraio 2025</vt:lpstr>
      <vt:lpstr>Cosa prevede la legge più in dettaglio: l’obiettivo ufficiale è la continuità dell’approvvigionamento energetico, in un contesto di riduzione dei costi e di decarbonizzazione</vt:lpstr>
      <vt:lpstr>Udite, udite, le FER già dominano il panorama energetico europeo</vt:lpstr>
      <vt:lpstr>E’ utile promuovere un referendum?</vt:lpstr>
      <vt:lpstr>Parte Quarta. Il nucleare militare può essere reso obsoleto? </vt:lpstr>
      <vt:lpstr>Il nucleare militare è già «obsoleto»?</vt:lpstr>
      <vt:lpstr>Programmi di modernizzazione delle armi nucleari</vt:lpstr>
      <vt:lpstr>La strategia per il disarmo nucleare non può consistere nel solo aumento quantitativo delle ratifiche del TPNW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alfonso navarra</dc:creator>
  <cp:lastModifiedBy>alfonso navarra</cp:lastModifiedBy>
  <cp:revision>8</cp:revision>
  <dcterms:created xsi:type="dcterms:W3CDTF">2025-03-05T14:29:00Z</dcterms:created>
  <dcterms:modified xsi:type="dcterms:W3CDTF">2025-03-06T09:49:41Z</dcterms:modified>
</cp:coreProperties>
</file>